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3" r:id="rId4"/>
    <p:sldMasterId id="2147483648" r:id="rId5"/>
  </p:sldMasterIdLst>
  <p:sldIdLst>
    <p:sldId id="256" r:id="rId6"/>
    <p:sldId id="318" r:id="rId7"/>
    <p:sldId id="328" r:id="rId8"/>
    <p:sldId id="283" r:id="rId9"/>
    <p:sldId id="322" r:id="rId10"/>
    <p:sldId id="323" r:id="rId11"/>
    <p:sldId id="311" r:id="rId12"/>
    <p:sldId id="262" r:id="rId13"/>
    <p:sldId id="260" r:id="rId14"/>
    <p:sldId id="268" r:id="rId15"/>
    <p:sldId id="320" r:id="rId16"/>
    <p:sldId id="267" r:id="rId17"/>
    <p:sldId id="272" r:id="rId18"/>
    <p:sldId id="274" r:id="rId19"/>
    <p:sldId id="273" r:id="rId20"/>
    <p:sldId id="276" r:id="rId21"/>
    <p:sldId id="277" r:id="rId22"/>
    <p:sldId id="278" r:id="rId23"/>
    <p:sldId id="279" r:id="rId24"/>
    <p:sldId id="270" r:id="rId25"/>
    <p:sldId id="317" r:id="rId26"/>
    <p:sldId id="259" r:id="rId27"/>
    <p:sldId id="325" r:id="rId28"/>
    <p:sldId id="280" r:id="rId29"/>
    <p:sldId id="264" r:id="rId30"/>
    <p:sldId id="287" r:id="rId31"/>
    <p:sldId id="281" r:id="rId32"/>
    <p:sldId id="284" r:id="rId33"/>
    <p:sldId id="292" r:id="rId34"/>
    <p:sldId id="294" r:id="rId35"/>
    <p:sldId id="295" r:id="rId36"/>
    <p:sldId id="301" r:id="rId37"/>
    <p:sldId id="302" r:id="rId38"/>
    <p:sldId id="296" r:id="rId39"/>
    <p:sldId id="298" r:id="rId40"/>
    <p:sldId id="300" r:id="rId41"/>
    <p:sldId id="303" r:id="rId42"/>
    <p:sldId id="304" r:id="rId43"/>
    <p:sldId id="305" r:id="rId44"/>
    <p:sldId id="306" r:id="rId45"/>
    <p:sldId id="308" r:id="rId46"/>
    <p:sldId id="307" r:id="rId47"/>
    <p:sldId id="316" r:id="rId48"/>
    <p:sldId id="313" r:id="rId49"/>
    <p:sldId id="312" r:id="rId50"/>
    <p:sldId id="314" r:id="rId51"/>
    <p:sldId id="310" r:id="rId52"/>
    <p:sldId id="315" r:id="rId53"/>
    <p:sldId id="258" r:id="rId54"/>
    <p:sldId id="326" r:id="rId55"/>
    <p:sldId id="265" r:id="rId56"/>
    <p:sldId id="288" r:id="rId57"/>
    <p:sldId id="289" r:id="rId58"/>
    <p:sldId id="290" r:id="rId59"/>
    <p:sldId id="291" r:id="rId60"/>
    <p:sldId id="257" r:id="rId61"/>
    <p:sldId id="327" r:id="rId62"/>
    <p:sldId id="263" r:id="rId63"/>
    <p:sldId id="293" r:id="rId64"/>
    <p:sldId id="297" r:id="rId65"/>
    <p:sldId id="299" r:id="rId66"/>
    <p:sldId id="324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4945B8-719D-914F-F453-A9EDEF154B4C}" v="489" dt="2025-10-02T11:55:01.760"/>
    <p1510:client id="{34A18D7B-E8DF-32E0-AA9A-E2E3A8920918}" v="101" dt="2025-09-30T12:50:00.751"/>
    <p1510:client id="{6F58D087-814B-4A3F-8B56-0C1A4921F956}" v="5" dt="2025-12-24T18:25:39.290"/>
    <p1510:client id="{D9FD8F3C-DDF3-F779-1C6B-AB89FD41DDAC}" v="19" dt="2025-09-30T13:47:58.553"/>
  </p1510:revLst>
</p1510:revInfo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23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334933" y="1169931"/>
            <a:ext cx="4814835" cy="4993802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6154713" cy="3124201"/>
          </a:xfrm>
        </p:spPr>
        <p:txBody>
          <a:bodyPr anchor="b">
            <a:normAutofit/>
          </a:bodyPr>
          <a:lstStyle>
            <a:lvl1pPr algn="l">
              <a:defRPr sz="44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843868"/>
            <a:ext cx="4954250" cy="1913466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3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33400" y="533400"/>
            <a:ext cx="8077200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62002" y="3843867"/>
            <a:ext cx="7281332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7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0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0" y="3429000"/>
            <a:ext cx="6402467" cy="48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01070"/>
            <a:ext cx="6382361" cy="171873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0882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429000"/>
            <a:ext cx="6382361" cy="16974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132980"/>
            <a:ext cx="6383552" cy="886819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67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533400"/>
            <a:ext cx="6859786" cy="2895600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886200"/>
            <a:ext cx="638236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953000"/>
            <a:ext cx="63823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8600" y="71062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6200" y="276860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9261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33400" y="3928534"/>
            <a:ext cx="638236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766735"/>
            <a:ext cx="6382360" cy="125306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79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 algn="l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1"/>
            <a:ext cx="6554867" cy="376767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49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66406" y="533400"/>
            <a:ext cx="2044194" cy="4419600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0"/>
            <a:ext cx="5850012" cy="54864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00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114800"/>
            <a:ext cx="6383552" cy="1905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91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15"/>
          <p:cNvGrpSpPr/>
          <p:nvPr/>
        </p:nvGrpSpPr>
        <p:grpSpPr>
          <a:xfrm>
            <a:off x="4334933" y="1169930"/>
            <a:ext cx="4814836" cy="4993804"/>
            <a:chOff x="0" y="0"/>
            <a:chExt cx="4814835" cy="4993801"/>
          </a:xfrm>
        </p:grpSpPr>
        <p:sp>
          <p:nvSpPr>
            <p:cNvPr id="17" name="Straight Connector 16"/>
            <p:cNvSpPr/>
            <p:nvPr/>
          </p:nvSpPr>
          <p:spPr>
            <a:xfrm flipH="1">
              <a:off x="1674326" y="0"/>
              <a:ext cx="3134742" cy="3134742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traight Connector 18"/>
            <p:cNvSpPr/>
            <p:nvPr/>
          </p:nvSpPr>
          <p:spPr>
            <a:xfrm flipH="1">
              <a:off x="0" y="178966"/>
              <a:ext cx="4814836" cy="4814836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traight Connector 20"/>
            <p:cNvSpPr/>
            <p:nvPr/>
          </p:nvSpPr>
          <p:spPr>
            <a:xfrm flipH="1">
              <a:off x="890662" y="299337"/>
              <a:ext cx="3912055" cy="3912055"/>
            </a:xfrm>
            <a:prstGeom prst="line">
              <a:avLst/>
            </a:prstGeom>
            <a:noFill/>
            <a:ln w="1270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traight Connector 21"/>
            <p:cNvSpPr/>
            <p:nvPr/>
          </p:nvSpPr>
          <p:spPr>
            <a:xfrm flipH="1">
              <a:off x="969655" y="137924"/>
              <a:ext cx="3839413" cy="3839413"/>
            </a:xfrm>
            <a:prstGeom prst="line">
              <a:avLst/>
            </a:prstGeom>
            <a:noFill/>
            <a:ln w="3175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traight Connector 22"/>
            <p:cNvSpPr/>
            <p:nvPr/>
          </p:nvSpPr>
          <p:spPr>
            <a:xfrm flipH="1">
              <a:off x="1372144" y="600265"/>
              <a:ext cx="3430573" cy="3430571"/>
            </a:xfrm>
            <a:prstGeom prst="line">
              <a:avLst/>
            </a:prstGeom>
            <a:noFill/>
            <a:ln w="31750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3" name="Titolo Testo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6154714" cy="312420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Titolo Testo</a:t>
            </a:r>
          </a:p>
        </p:txBody>
      </p:sp>
      <p:sp>
        <p:nvSpPr>
          <p:cNvPr id="2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533400" y="3843868"/>
            <a:ext cx="4954250" cy="1913467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6554867" cy="3767670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807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Testo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8" cy="1524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33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533400" y="533400"/>
            <a:ext cx="6554868" cy="3767671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olo Testo"/>
          <p:cNvSpPr txBox="1">
            <a:spLocks noGrp="1"/>
          </p:cNvSpPr>
          <p:nvPr>
            <p:ph type="title"/>
          </p:nvPr>
        </p:nvSpPr>
        <p:spPr>
          <a:xfrm>
            <a:off x="533400" y="1981199"/>
            <a:ext cx="6402469" cy="2319867"/>
          </a:xfrm>
          <a:prstGeom prst="rect">
            <a:avLst/>
          </a:prstGeom>
        </p:spPr>
        <p:txBody>
          <a:bodyPr anchor="b"/>
          <a:lstStyle/>
          <a:p>
            <a:r>
              <a:t>Titolo Testo</a:t>
            </a:r>
          </a:p>
        </p:txBody>
      </p:sp>
      <p:sp>
        <p:nvSpPr>
          <p:cNvPr id="4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533400" y="4487333"/>
            <a:ext cx="6402467" cy="1532468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Testo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8" cy="1524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51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533400" y="533400"/>
            <a:ext cx="3949968" cy="3767667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olo Testo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8" cy="1524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0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762001" y="533400"/>
            <a:ext cx="3716867" cy="609600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 cap="all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400" cap="all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400" cap="all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400" cap="all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400" cap="all">
                <a:solidFill>
                  <a:srgbClr val="FFFFFF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855016" y="566737"/>
            <a:ext cx="376405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olo Testo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8" cy="1524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olo Testo"/>
          <p:cNvSpPr txBox="1">
            <a:spLocks noGrp="1"/>
          </p:cNvSpPr>
          <p:nvPr>
            <p:ph type="title"/>
          </p:nvPr>
        </p:nvSpPr>
        <p:spPr>
          <a:xfrm>
            <a:off x="5418666" y="533400"/>
            <a:ext cx="3200401" cy="152400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Titolo Testo</a:t>
            </a:r>
          </a:p>
        </p:txBody>
      </p:sp>
      <p:sp>
        <p:nvSpPr>
          <p:cNvPr id="85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533398" y="533400"/>
            <a:ext cx="4438757" cy="5486400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5418666" y="2209801"/>
            <a:ext cx="3200401" cy="2091267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None/>
              <a:defRPr sz="1600"/>
            </a:pPr>
            <a:endParaRPr/>
          </a:p>
        </p:txBody>
      </p:sp>
      <p:sp>
        <p:nvSpPr>
          <p:cNvPr id="8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olo Testo"/>
          <p:cNvSpPr txBox="1">
            <a:spLocks noGrp="1"/>
          </p:cNvSpPr>
          <p:nvPr>
            <p:ph type="title"/>
          </p:nvPr>
        </p:nvSpPr>
        <p:spPr>
          <a:xfrm>
            <a:off x="4495800" y="1447800"/>
            <a:ext cx="3563259" cy="11430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Titolo Testo</a:t>
            </a:r>
          </a:p>
        </p:txBody>
      </p:sp>
      <p:sp>
        <p:nvSpPr>
          <p:cNvPr id="95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761999" y="914400"/>
            <a:ext cx="3280976" cy="480060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9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4496027" y="2743200"/>
            <a:ext cx="3564224" cy="2082800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olo Testo"/>
          <p:cNvSpPr txBox="1">
            <a:spLocks noGrp="1"/>
          </p:cNvSpPr>
          <p:nvPr>
            <p:ph type="title"/>
          </p:nvPr>
        </p:nvSpPr>
        <p:spPr>
          <a:xfrm>
            <a:off x="533400" y="4495800"/>
            <a:ext cx="6554868" cy="1524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105" name="Picture Placeholder 2"/>
          <p:cNvSpPr>
            <a:spLocks noGrp="1"/>
          </p:cNvSpPr>
          <p:nvPr>
            <p:ph type="pic" idx="21"/>
          </p:nvPr>
        </p:nvSpPr>
        <p:spPr>
          <a:xfrm>
            <a:off x="533400" y="533400"/>
            <a:ext cx="8077200" cy="3124200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  <a:round/>
          </a:ln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10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762001" y="3843866"/>
            <a:ext cx="7281334" cy="457201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600"/>
            </a:lvl1pPr>
            <a:lvl2pPr marL="0" indent="457200">
              <a:buClrTx/>
              <a:buSzTx/>
              <a:buNone/>
              <a:defRPr sz="1600"/>
            </a:lvl2pPr>
            <a:lvl3pPr marL="0" indent="914400">
              <a:buClrTx/>
              <a:buSzTx/>
              <a:buNone/>
              <a:defRPr sz="1600"/>
            </a:lvl3pPr>
            <a:lvl4pPr marL="0" indent="1371600">
              <a:buClrTx/>
              <a:buSzTx/>
              <a:buNone/>
              <a:defRPr sz="1600"/>
            </a:lvl4pPr>
            <a:lvl5pPr marL="0" indent="1828800">
              <a:buClrTx/>
              <a:buSzTx/>
              <a:buNone/>
              <a:defRPr sz="16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olo Testo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Titolo Testo</a:t>
            </a:r>
          </a:p>
        </p:txBody>
      </p:sp>
      <p:sp>
        <p:nvSpPr>
          <p:cNvPr id="11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533400" y="4114800"/>
            <a:ext cx="6383552" cy="1905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1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981199"/>
            <a:ext cx="6402468" cy="2319867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487333"/>
            <a:ext cx="6402467" cy="1532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977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olo Testo"/>
          <p:cNvSpPr txBox="1"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Titolo Testo</a:t>
            </a:r>
          </a:p>
        </p:txBody>
      </p:sp>
      <p:sp>
        <p:nvSpPr>
          <p:cNvPr id="12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66800" y="3429000"/>
            <a:ext cx="6402467" cy="482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25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33399" y="4301070"/>
            <a:ext cx="6382363" cy="171873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126" name="TextBox 13"/>
          <p:cNvSpPr txBox="1"/>
          <p:nvPr/>
        </p:nvSpPr>
        <p:spPr>
          <a:xfrm>
            <a:off x="274320" y="334992"/>
            <a:ext cx="365879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27" name="TextBox 14"/>
          <p:cNvSpPr txBox="1"/>
          <p:nvPr/>
        </p:nvSpPr>
        <p:spPr>
          <a:xfrm>
            <a:off x="7741920" y="2392968"/>
            <a:ext cx="365879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2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olo Testo"/>
          <p:cNvSpPr txBox="1">
            <a:spLocks noGrp="1"/>
          </p:cNvSpPr>
          <p:nvPr>
            <p:ph type="title"/>
          </p:nvPr>
        </p:nvSpPr>
        <p:spPr>
          <a:xfrm>
            <a:off x="533400" y="3429000"/>
            <a:ext cx="6382361" cy="1697401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t>Titolo Testo</a:t>
            </a:r>
          </a:p>
        </p:txBody>
      </p:sp>
      <p:sp>
        <p:nvSpPr>
          <p:cNvPr id="13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533400" y="5132980"/>
            <a:ext cx="6383552" cy="886820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olo Testo"/>
          <p:cNvSpPr txBox="1">
            <a:spLocks noGrp="1"/>
          </p:cNvSpPr>
          <p:nvPr>
            <p:ph type="title"/>
          </p:nvPr>
        </p:nvSpPr>
        <p:spPr>
          <a:xfrm>
            <a:off x="856283" y="533400"/>
            <a:ext cx="6859787" cy="2895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Titolo Testo</a:t>
            </a:r>
          </a:p>
        </p:txBody>
      </p:sp>
      <p:sp>
        <p:nvSpPr>
          <p:cNvPr id="145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533400" y="3886200"/>
            <a:ext cx="6382361" cy="1049866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None/>
              <a:defRPr cap="all">
                <a:solidFill>
                  <a:srgbClr val="FFFFFF"/>
                </a:solidFill>
              </a:defRPr>
            </a:lvl1pPr>
            <a:lvl2pPr>
              <a:buClrTx/>
              <a:defRPr cap="all">
                <a:solidFill>
                  <a:srgbClr val="FFFFFF"/>
                </a:solidFill>
              </a:defRPr>
            </a:lvl2pPr>
            <a:lvl3pPr>
              <a:buClrTx/>
              <a:defRPr cap="all">
                <a:solidFill>
                  <a:srgbClr val="FFFFFF"/>
                </a:solidFill>
              </a:defRPr>
            </a:lvl3pPr>
            <a:lvl4pPr>
              <a:buClrTx/>
              <a:defRPr cap="all">
                <a:solidFill>
                  <a:srgbClr val="FFFFFF"/>
                </a:solidFill>
              </a:defRPr>
            </a:lvl4pPr>
            <a:lvl5pPr>
              <a:buClrTx/>
              <a:defRPr cap="all">
                <a:solidFill>
                  <a:srgbClr val="FFFFFF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33399" y="4953000"/>
            <a:ext cx="6382362" cy="1066800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None/>
              <a:defRPr sz="1800"/>
            </a:pPr>
            <a:endParaRPr/>
          </a:p>
        </p:txBody>
      </p:sp>
      <p:sp>
        <p:nvSpPr>
          <p:cNvPr id="147" name="TextBox 13"/>
          <p:cNvSpPr txBox="1"/>
          <p:nvPr/>
        </p:nvSpPr>
        <p:spPr>
          <a:xfrm>
            <a:off x="274320" y="334992"/>
            <a:ext cx="365879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“</a:t>
            </a:r>
          </a:p>
        </p:txBody>
      </p:sp>
      <p:sp>
        <p:nvSpPr>
          <p:cNvPr id="148" name="TextBox 14"/>
          <p:cNvSpPr txBox="1"/>
          <p:nvPr/>
        </p:nvSpPr>
        <p:spPr>
          <a:xfrm>
            <a:off x="7741920" y="2392968"/>
            <a:ext cx="365879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>
                <a:solidFill>
                  <a:srgbClr val="FFFFFF"/>
                </a:solidFill>
              </a:defRPr>
            </a:lvl1pPr>
          </a:lstStyle>
          <a:p>
            <a:r>
              <a:t>”</a:t>
            </a:r>
          </a:p>
        </p:txBody>
      </p:sp>
      <p:sp>
        <p:nvSpPr>
          <p:cNvPr id="14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olo Testo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7525658" cy="2895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Titolo Testo</a:t>
            </a:r>
          </a:p>
        </p:txBody>
      </p:sp>
      <p:sp>
        <p:nvSpPr>
          <p:cNvPr id="15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533400" y="3928533"/>
            <a:ext cx="6382361" cy="838201"/>
          </a:xfrm>
          <a:prstGeom prst="rect">
            <a:avLst/>
          </a:prstGeom>
        </p:spPr>
        <p:txBody>
          <a:bodyPr anchor="b"/>
          <a:lstStyle>
            <a:lvl1pPr indent="-571500">
              <a:buClrTx/>
              <a:buSzTx/>
              <a:buNone/>
              <a:defRPr cap="all">
                <a:solidFill>
                  <a:srgbClr val="FFFFFF"/>
                </a:solidFill>
              </a:defRPr>
            </a:lvl1pPr>
            <a:lvl2pPr>
              <a:buClrTx/>
              <a:defRPr cap="all">
                <a:solidFill>
                  <a:srgbClr val="FFFFFF"/>
                </a:solidFill>
              </a:defRPr>
            </a:lvl2pPr>
            <a:lvl3pPr>
              <a:buClrTx/>
              <a:defRPr cap="all">
                <a:solidFill>
                  <a:srgbClr val="FFFFFF"/>
                </a:solidFill>
              </a:defRPr>
            </a:lvl3pPr>
            <a:lvl4pPr>
              <a:buClrTx/>
              <a:defRPr cap="all">
                <a:solidFill>
                  <a:srgbClr val="FFFFFF"/>
                </a:solidFill>
              </a:defRPr>
            </a:lvl4pPr>
            <a:lvl5pPr>
              <a:buClrTx/>
              <a:defRPr cap="all">
                <a:solidFill>
                  <a:srgbClr val="FFFFFF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5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33399" y="4766735"/>
            <a:ext cx="6382362" cy="1253066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None/>
              <a:defRPr sz="1800"/>
            </a:pPr>
            <a:endParaRPr/>
          </a:p>
        </p:txBody>
      </p:sp>
      <p:sp>
        <p:nvSpPr>
          <p:cNvPr id="15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olo Testo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8077200" cy="2895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Titolo Testo</a:t>
            </a:r>
          </a:p>
        </p:txBody>
      </p:sp>
      <p:sp>
        <p:nvSpPr>
          <p:cNvPr id="167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533400" y="4114800"/>
            <a:ext cx="6383552" cy="1905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800"/>
            </a:lvl1pPr>
            <a:lvl2pPr marL="0" indent="457200">
              <a:buClrTx/>
              <a:buSzTx/>
              <a:buNone/>
              <a:defRPr sz="1800"/>
            </a:lvl2pPr>
            <a:lvl3pPr marL="0" indent="914400">
              <a:buClrTx/>
              <a:buSzTx/>
              <a:buNone/>
              <a:defRPr sz="1800"/>
            </a:lvl3pPr>
            <a:lvl4pPr marL="0" indent="1371600">
              <a:buClrTx/>
              <a:buSzTx/>
              <a:buNone/>
              <a:defRPr sz="1800"/>
            </a:lvl4pPr>
            <a:lvl5pPr marL="0" indent="1828800">
              <a:buClrTx/>
              <a:buSzTx/>
              <a:buNone/>
              <a:defRPr sz="1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6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533400" y="533400"/>
            <a:ext cx="3949967" cy="3767667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533400"/>
            <a:ext cx="3948238" cy="37592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21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1" y="533400"/>
            <a:ext cx="3716866" cy="609600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399" y="1143000"/>
            <a:ext cx="3945467" cy="3158067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5016" y="566738"/>
            <a:ext cx="3764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 cap="all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2" y="1143000"/>
            <a:ext cx="3956705" cy="314960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57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5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3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8667" y="533400"/>
            <a:ext cx="3200400" cy="1524000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533400"/>
            <a:ext cx="4438755" cy="54864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18667" y="2209802"/>
            <a:ext cx="32004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0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5800" y="1447800"/>
            <a:ext cx="3563258" cy="11430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762000" y="914400"/>
            <a:ext cx="3280974" cy="48006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6027" y="2743200"/>
            <a:ext cx="3564223" cy="2082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33400" y="6172200"/>
            <a:ext cx="581172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7"/>
            <a:ext cx="2470456" cy="2658533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495800"/>
            <a:ext cx="6554867" cy="1524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533401"/>
            <a:ext cx="6554867" cy="3767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30245" y="6172203"/>
            <a:ext cx="1200463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6172200"/>
            <a:ext cx="581172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70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66D3EE"/>
            </a:gs>
            <a:gs pos="100000">
              <a:srgbClr val="06588E"/>
            </a:gs>
          </a:gsLst>
          <a:lin ang="6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670675" y="3894666"/>
            <a:ext cx="2470456" cy="2658534"/>
            <a:chOff x="0" y="0"/>
            <a:chExt cx="2470455" cy="2658532"/>
          </a:xfrm>
        </p:grpSpPr>
        <p:sp>
          <p:nvSpPr>
            <p:cNvPr id="2" name="Straight Connector 7"/>
            <p:cNvSpPr/>
            <p:nvPr/>
          </p:nvSpPr>
          <p:spPr>
            <a:xfrm flipH="1">
              <a:off x="1714193" y="0"/>
              <a:ext cx="756263" cy="756261"/>
            </a:xfrm>
            <a:prstGeom prst="lin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" name="Straight Connector 8"/>
            <p:cNvSpPr/>
            <p:nvPr/>
          </p:nvSpPr>
          <p:spPr>
            <a:xfrm flipH="1">
              <a:off x="0" y="188077"/>
              <a:ext cx="2470456" cy="2470456"/>
            </a:xfrm>
            <a:prstGeom prst="lin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" name="Straight Connector 9"/>
            <p:cNvSpPr/>
            <p:nvPr/>
          </p:nvSpPr>
          <p:spPr>
            <a:xfrm flipH="1">
              <a:off x="899185" y="266555"/>
              <a:ext cx="1571271" cy="1571270"/>
            </a:xfrm>
            <a:prstGeom prst="line">
              <a:avLst/>
            </a:prstGeom>
            <a:noFill/>
            <a:ln w="952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traight Connector 10"/>
            <p:cNvSpPr/>
            <p:nvPr/>
          </p:nvSpPr>
          <p:spPr>
            <a:xfrm flipH="1">
              <a:off x="1024134" y="143932"/>
              <a:ext cx="1441366" cy="1441368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traight Connector 11"/>
            <p:cNvSpPr/>
            <p:nvPr/>
          </p:nvSpPr>
          <p:spPr>
            <a:xfrm flipH="1">
              <a:off x="1418267" y="601198"/>
              <a:ext cx="1047233" cy="1047233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8" name="Titolo Testo"/>
          <p:cNvSpPr txBox="1">
            <a:spLocks noGrp="1"/>
          </p:cNvSpPr>
          <p:nvPr>
            <p:ph type="title"/>
          </p:nvPr>
        </p:nvSpPr>
        <p:spPr>
          <a:xfrm>
            <a:off x="457200" y="224821"/>
            <a:ext cx="8229600" cy="124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Titolo Testo</a:t>
            </a:r>
          </a:p>
        </p:txBody>
      </p:sp>
      <p:sp>
        <p:nvSpPr>
          <p:cNvPr id="9" name="Corpo livello uno…"/>
          <p:cNvSpPr txBox="1">
            <a:spLocks noGrp="1"/>
          </p:cNvSpPr>
          <p:nvPr>
            <p:ph type="body" idx="1"/>
          </p:nvPr>
        </p:nvSpPr>
        <p:spPr>
          <a:xfrm>
            <a:off x="457200" y="1467453"/>
            <a:ext cx="8229600" cy="4791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0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8133046" y="5725163"/>
            <a:ext cx="498288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r">
              <a:defRPr sz="2800">
                <a:solidFill>
                  <a:srgbClr val="0A314A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all" spc="0" baseline="0"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285750" marR="0" indent="-28575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1pPr>
      <a:lvl2pPr marL="774700" marR="0" indent="-3175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2pPr>
      <a:lvl3pPr marL="1271587" marR="0" indent="-357187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3pPr>
      <a:lvl4pPr marL="1616528" marR="0" indent="-24492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4pPr>
      <a:lvl5pPr marL="2073728" marR="0" indent="-24492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5pPr>
      <a:lvl6pPr marL="26125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6pPr>
      <a:lvl7pPr marL="30697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7pPr>
      <a:lvl8pPr marL="35269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8pPr>
      <a:lvl9pPr marL="3984171" marR="0" indent="-326571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FFFF"/>
        </a:buClr>
        <a:buSzPct val="80000"/>
        <a:buFontTx/>
        <a:buChar char=""/>
        <a:tabLst/>
        <a:defRPr sz="2000" b="0" i="0" u="none" strike="noStrike" cap="none" spc="0" baseline="0">
          <a:solidFill>
            <a:srgbClr val="0F496F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272164778_Human_Cardiac_Function_Simulator_for_the_Optimal_Design_of_a_Novel_Annuloplasty_Ring_with_a_Sub-valvular_Element_for_Correction_of_Ischemic_Mitral_Regurgitation?_tp=eyJjb250ZXh0Ijp7ImZpcnN0UGFnZSI6Il9kaXJlY3QiLCJwYWdlIjoiX2RpcmVjdCJ9fQ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4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4.pn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3.png"/><Relationship Id="rId5" Type="http://schemas.openxmlformats.org/officeDocument/2006/relationships/image" Target="../media/image80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3.png"/><Relationship Id="rId5" Type="http://schemas.openxmlformats.org/officeDocument/2006/relationships/image" Target="../media/image108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3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7553" y="685798"/>
            <a:ext cx="4619455" cy="44958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rPr lang="en-US" sz="4000" noProof="0">
                <a:solidFill>
                  <a:srgbClr val="FFFFFF"/>
                </a:solidFill>
              </a:rPr>
              <a:t>Physics-Informed Neural Networks (PINNs)</a:t>
            </a:r>
            <a:br>
              <a:rPr lang="en-US" sz="4000" noProof="0">
                <a:solidFill>
                  <a:srgbClr val="FFFFFF"/>
                </a:solidFill>
              </a:rPr>
            </a:br>
            <a:br>
              <a:rPr lang="en-US" sz="1700" noProof="0">
                <a:solidFill>
                  <a:srgbClr val="FFFFFF"/>
                </a:solidFill>
              </a:rPr>
            </a:br>
            <a:br>
              <a:rPr lang="en-US" sz="1700" noProof="0">
                <a:solidFill>
                  <a:srgbClr val="FFFFFF"/>
                </a:solidFill>
              </a:rPr>
            </a:br>
            <a:r>
              <a:rPr lang="en-US" sz="1700" noProof="0">
                <a:solidFill>
                  <a:srgbClr val="FFFFFF"/>
                </a:solidFill>
              </a:rPr>
              <a:t>a deep learning approach to differential problems</a:t>
            </a:r>
            <a:br>
              <a:rPr lang="en-US" sz="4800" noProof="0">
                <a:solidFill>
                  <a:srgbClr val="FFFFFF"/>
                </a:solidFill>
              </a:rPr>
            </a:br>
            <a:endParaRPr lang="en-US" sz="4700" noProof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73628" y="986828"/>
            <a:ext cx="1876933" cy="5495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endParaRPr lang="en-US" sz="1500" noProof="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 sz="2600">
                <a:solidFill>
                  <a:srgbClr val="B4DCFF"/>
                </a:solidFill>
              </a:defRPr>
            </a:pPr>
            <a:r>
              <a:rPr lang="en-US" sz="1500" noProof="0">
                <a:solidFill>
                  <a:srgbClr val="FFFFFF"/>
                </a:solidFill>
              </a:rPr>
              <a:t>Giulio </a:t>
            </a:r>
            <a:r>
              <a:rPr lang="en-US" sz="1500" noProof="0" err="1">
                <a:solidFill>
                  <a:srgbClr val="FFFFFF"/>
                </a:solidFill>
              </a:rPr>
              <a:t>Pettenati</a:t>
            </a:r>
            <a:r>
              <a:rPr lang="en-US" sz="1500" noProof="0">
                <a:solidFill>
                  <a:srgbClr val="FFFFFF"/>
                </a:solidFill>
              </a:rPr>
              <a:t>,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 sz="2600">
                <a:solidFill>
                  <a:srgbClr val="B4DCFF"/>
                </a:solidFill>
              </a:defRPr>
            </a:pPr>
            <a:r>
              <a:rPr lang="en-US" sz="1500" noProof="0">
                <a:solidFill>
                  <a:srgbClr val="FFFFFF"/>
                </a:solidFill>
              </a:rPr>
              <a:t>Rita Ortese,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  <a:defRPr sz="2600">
                <a:solidFill>
                  <a:srgbClr val="B4DCFF"/>
                </a:solidFill>
              </a:defRPr>
            </a:pPr>
            <a:r>
              <a:rPr lang="en-US" sz="1500" noProof="0">
                <a:solidFill>
                  <a:srgbClr val="FFFFFF"/>
                </a:solidFill>
              </a:rPr>
              <a:t>Michela Sbuelz</a:t>
            </a:r>
          </a:p>
          <a:p>
            <a:pPr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endParaRPr lang="en-US" sz="1500" noProof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r>
              <a:rPr lang="en-US" sz="1500" noProof="0">
                <a:solidFill>
                  <a:srgbClr val="FFFFFF"/>
                </a:solidFill>
              </a:rPr>
              <a:t>Deep Learning, Professor. Alessio </a:t>
            </a:r>
            <a:r>
              <a:rPr lang="en-US" sz="1500" noProof="0" err="1">
                <a:solidFill>
                  <a:srgbClr val="FFFFFF"/>
                </a:solidFill>
              </a:rPr>
              <a:t>Ansuini</a:t>
            </a:r>
            <a:endParaRPr lang="en-US" sz="1500" noProof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r>
              <a:rPr lang="en-US" sz="1500" noProof="0">
                <a:solidFill>
                  <a:srgbClr val="FFFFFF"/>
                </a:solidFill>
              </a:rPr>
              <a:t>Università </a:t>
            </a:r>
            <a:r>
              <a:rPr lang="en-US" sz="1500" noProof="0" err="1">
                <a:solidFill>
                  <a:srgbClr val="FFFFFF"/>
                </a:solidFill>
              </a:rPr>
              <a:t>degli</a:t>
            </a:r>
            <a:r>
              <a:rPr lang="en-US" sz="1500" noProof="0">
                <a:solidFill>
                  <a:srgbClr val="FFFFFF"/>
                </a:solidFill>
              </a:rPr>
              <a:t> </a:t>
            </a:r>
            <a:r>
              <a:rPr lang="en-US" sz="1500" noProof="0" err="1">
                <a:solidFill>
                  <a:srgbClr val="FFFFFF"/>
                </a:solidFill>
              </a:rPr>
              <a:t>studi</a:t>
            </a:r>
            <a:r>
              <a:rPr lang="en-US" sz="1500" noProof="0">
                <a:solidFill>
                  <a:srgbClr val="FFFFFF"/>
                </a:solidFill>
              </a:rPr>
              <a:t> di Trieste</a:t>
            </a:r>
          </a:p>
          <a:p>
            <a:pPr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endParaRPr lang="en-US" sz="1500" noProof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endParaRPr lang="en-US" sz="1500" noProof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endParaRPr lang="en-US" sz="1500" noProof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r>
              <a:rPr lang="en-US" sz="1500" noProof="0">
                <a:solidFill>
                  <a:srgbClr val="FFFFFF"/>
                </a:solidFill>
              </a:rPr>
              <a:t>ACADEMIC YEAR 2024/2025</a:t>
            </a:r>
          </a:p>
        </p:txBody>
      </p:sp>
      <p:pic>
        <p:nvPicPr>
          <p:cNvPr id="1026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51EF8D84-C5B7-0911-E78E-B257B3C7A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582" y="4622537"/>
            <a:ext cx="1792854" cy="179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53F11-DAD0-6CC3-10E5-88E5C19A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B4631B-0221-2870-B310-1D3BD844A363}"/>
              </a:ext>
            </a:extLst>
          </p:cNvPr>
          <p:cNvSpPr txBox="1"/>
          <p:nvPr/>
        </p:nvSpPr>
        <p:spPr>
          <a:xfrm>
            <a:off x="832558" y="370957"/>
            <a:ext cx="74769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Another example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ADF2805-7F21-E7D2-4AA9-E7930541848B}"/>
              </a:ext>
            </a:extLst>
          </p:cNvPr>
          <p:cNvSpPr txBox="1"/>
          <p:nvPr/>
        </p:nvSpPr>
        <p:spPr>
          <a:xfrm>
            <a:off x="362939" y="1709858"/>
            <a:ext cx="3533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 noProof="0"/>
              <a:t>Heat Equation:</a:t>
            </a:r>
          </a:p>
        </p:txBody>
      </p:sp>
      <p:pic>
        <p:nvPicPr>
          <p:cNvPr id="11" name="Immagine 10" descr="Immagine che contiene testo, Carattere, schermata, tipografia&#10;&#10;Il contenuto generato dall&amp;#39;IA potrebbe non essere corretto.">
            <a:extLst>
              <a:ext uri="{FF2B5EF4-FFF2-40B4-BE49-F238E27FC236}">
                <a16:creationId xmlns:a16="http://schemas.microsoft.com/office/drawing/2014/main" id="{DEEB8A13-67C3-AD59-85EB-8117FACF1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5" y="2023391"/>
            <a:ext cx="3693496" cy="89362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C7D04A5-4A26-12B6-193D-D0B90814D995}"/>
              </a:ext>
            </a:extLst>
          </p:cNvPr>
          <p:cNvSpPr txBox="1"/>
          <p:nvPr/>
        </p:nvSpPr>
        <p:spPr>
          <a:xfrm>
            <a:off x="363300" y="2918618"/>
            <a:ext cx="3873222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 noProof="0"/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Machine Learning Perceptron.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>
                <a:latin typeface="Cambria Math"/>
                <a:ea typeface="Cambria Math"/>
              </a:rPr>
              <a:t>3 </a:t>
            </a:r>
            <a:r>
              <a:rPr lang="en-US" sz="1400" noProof="0" err="1"/>
              <a:t>Hiddden</a:t>
            </a:r>
            <a:r>
              <a:rPr lang="en-US" sz="1400" noProof="0"/>
              <a:t> Layers with </a:t>
            </a:r>
            <a:r>
              <a:rPr lang="en-US" sz="1400" noProof="0">
                <a:latin typeface="Cambria Math"/>
                <a:ea typeface="Cambria Math"/>
              </a:rPr>
              <a:t>32 </a:t>
            </a:r>
            <a:r>
              <a:rPr lang="en-US" sz="1400" noProof="0"/>
              <a:t>Neurons Each.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Input dimensions: </a:t>
            </a:r>
            <a:r>
              <a:rPr lang="en-US" sz="1400" noProof="0">
                <a:latin typeface="Cambria Math"/>
                <a:ea typeface="Cambria Math"/>
              </a:rPr>
              <a:t>2D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Output dimensions: </a:t>
            </a:r>
            <a:r>
              <a:rPr lang="en-US" sz="1400" noProof="0">
                <a:latin typeface="Cambria Math"/>
                <a:ea typeface="Cambria Math"/>
              </a:rPr>
              <a:t>1D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>
                <a:latin typeface="Cambria Math"/>
                <a:ea typeface="Cambria Math"/>
              </a:rPr>
              <a:t>500 </a:t>
            </a:r>
            <a:r>
              <a:rPr lang="en-US" sz="1400" noProof="0"/>
              <a:t>Noisy data </a:t>
            </a:r>
          </a:p>
          <a:p>
            <a:pPr marL="285750" indent="-285750">
              <a:buFont typeface="Arial"/>
              <a:buChar char="•"/>
            </a:pPr>
            <a:r>
              <a:rPr lang="en-US" sz="1400" i="1" noProof="0"/>
              <a:t>Tanh</a:t>
            </a:r>
            <a:r>
              <a:rPr lang="en-US" sz="1400" noProof="0"/>
              <a:t> as activation function.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Learning rate </a:t>
            </a:r>
            <a:r>
              <a:rPr lang="en-US" sz="1400" noProof="0">
                <a:latin typeface="Cambria Math"/>
                <a:ea typeface="Cambria Math"/>
              </a:rPr>
              <a:t>0.001</a:t>
            </a:r>
            <a:r>
              <a:rPr lang="en-US" sz="1400" noProof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>
                <a:latin typeface="Cambria Math"/>
                <a:ea typeface="Cambria Math"/>
              </a:rPr>
              <a:t>8000</a:t>
            </a:r>
            <a:r>
              <a:rPr lang="en-US" sz="1400" noProof="0"/>
              <a:t> Epochs.</a:t>
            </a:r>
          </a:p>
          <a:p>
            <a:pPr marL="285750" indent="-285750">
              <a:buFont typeface="Arial"/>
              <a:buChar char="•"/>
            </a:pPr>
            <a:endParaRPr lang="en-US" sz="1200" noProof="0"/>
          </a:p>
        </p:txBody>
      </p:sp>
      <p:pic>
        <p:nvPicPr>
          <p:cNvPr id="2" name="Immagine 1" descr="Immagine che contiene testo, schermata, Policromia&#10;&#10;Il contenuto generato dall&amp;#39;IA potrebbe non essere corretto.">
            <a:extLst>
              <a:ext uri="{FF2B5EF4-FFF2-40B4-BE49-F238E27FC236}">
                <a16:creationId xmlns:a16="http://schemas.microsoft.com/office/drawing/2014/main" id="{3F0B6153-BC45-A65A-CF2E-E81E14BB1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0" y="5166465"/>
            <a:ext cx="5635925" cy="1672163"/>
          </a:xfrm>
          <a:prstGeom prst="rect">
            <a:avLst/>
          </a:prstGeom>
        </p:spPr>
      </p:pic>
      <p:pic>
        <p:nvPicPr>
          <p:cNvPr id="4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66CD4C48-4726-379B-E2C9-13F81843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16">
            <a:extLst>
              <a:ext uri="{FF2B5EF4-FFF2-40B4-BE49-F238E27FC236}">
                <a16:creationId xmlns:a16="http://schemas.microsoft.com/office/drawing/2014/main" id="{E1598B67-51D5-1E99-D0BF-3CAE9923F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8088" y="1707176"/>
            <a:ext cx="4385870" cy="20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85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DA6BDF-294F-0BA0-4F0B-AAFF8CAFC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80EAE9-B4AF-6918-0F8C-9E8B76A27E93}"/>
              </a:ext>
            </a:extLst>
          </p:cNvPr>
          <p:cNvSpPr txBox="1"/>
          <p:nvPr/>
        </p:nvSpPr>
        <p:spPr>
          <a:xfrm>
            <a:off x="832558" y="370957"/>
            <a:ext cx="74769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How to improve?</a:t>
            </a:r>
          </a:p>
        </p:txBody>
      </p:sp>
      <p:pic>
        <p:nvPicPr>
          <p:cNvPr id="4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C3E9CD9E-7FA3-CCB7-7E34-76BF7DBC0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435B5C-4EEB-2079-A93E-B570EED24B63}"/>
              </a:ext>
            </a:extLst>
          </p:cNvPr>
          <p:cNvSpPr txBox="1"/>
          <p:nvPr/>
        </p:nvSpPr>
        <p:spPr>
          <a:xfrm>
            <a:off x="540915" y="3704990"/>
            <a:ext cx="65333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0" err="1">
                <a:latin typeface="Cambria Math"/>
                <a:ea typeface="Cambria Math"/>
              </a:rPr>
              <a:t>u</a:t>
            </a:r>
            <a:r>
              <a:rPr lang="en-US" sz="800" noProof="0" err="1">
                <a:latin typeface="Cambria Math"/>
                <a:ea typeface="Cambria Math"/>
              </a:rPr>
              <a:t>θ</a:t>
            </a:r>
            <a:r>
              <a:rPr lang="en-US" sz="800" noProof="0">
                <a:latin typeface="Century Gothic"/>
                <a:ea typeface="Cambria Math"/>
              </a:rPr>
              <a:t> </a:t>
            </a:r>
            <a:r>
              <a:rPr lang="en-US" sz="1400" noProof="0">
                <a:latin typeface="Century Gothic"/>
                <a:ea typeface="Cambria Math"/>
              </a:rPr>
              <a:t>is the output of the neural network for parameters </a:t>
            </a:r>
            <a:r>
              <a:rPr lang="en-US" sz="1400" noProof="0">
                <a:latin typeface="Cambria Math"/>
                <a:ea typeface="Cambria Math"/>
              </a:rPr>
              <a:t>θ, that tries to solve the differential equation</a:t>
            </a:r>
          </a:p>
        </p:txBody>
      </p:sp>
      <p:pic>
        <p:nvPicPr>
          <p:cNvPr id="18" name="Elemento grafico 16">
            <a:extLst>
              <a:ext uri="{FF2B5EF4-FFF2-40B4-BE49-F238E27FC236}">
                <a16:creationId xmlns:a16="http://schemas.microsoft.com/office/drawing/2014/main" id="{161B851C-47F1-4AFD-F908-FFA66767C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0939" y="1081020"/>
            <a:ext cx="5020154" cy="246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3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80F337-809C-9CBD-C666-29DFB9D5D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FDA01AB-925C-5A5B-3A93-EACFDE090B91}"/>
              </a:ext>
            </a:extLst>
          </p:cNvPr>
          <p:cNvSpPr txBox="1"/>
          <p:nvPr/>
        </p:nvSpPr>
        <p:spPr>
          <a:xfrm>
            <a:off x="832558" y="370957"/>
            <a:ext cx="74769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How to improve?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79924D9-AE72-29E1-290D-3C8B5DC18CC6}"/>
              </a:ext>
            </a:extLst>
          </p:cNvPr>
          <p:cNvSpPr txBox="1"/>
          <p:nvPr/>
        </p:nvSpPr>
        <p:spPr>
          <a:xfrm>
            <a:off x="588969" y="1207886"/>
            <a:ext cx="796963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noProof="0"/>
              <a:t>Idea: Use the knowledge from the differential equation by adding terms to the Loss Function</a:t>
            </a:r>
            <a:endParaRPr lang="en-US" noProof="0"/>
          </a:p>
        </p:txBody>
      </p:sp>
      <p:pic>
        <p:nvPicPr>
          <p:cNvPr id="4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CC8D4A13-8A85-9270-D899-225CBB699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674C80-E828-C420-2F10-4052FC0C7E92}"/>
              </a:ext>
            </a:extLst>
          </p:cNvPr>
          <p:cNvSpPr txBox="1"/>
          <p:nvPr/>
        </p:nvSpPr>
        <p:spPr>
          <a:xfrm>
            <a:off x="678811" y="1836786"/>
            <a:ext cx="2992762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u="sng" noProof="0"/>
              <a:t>Heat Equation:</a:t>
            </a:r>
            <a:endParaRPr lang="en-US" noProof="0"/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Temporal Boundary Residual:</a:t>
            </a:r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Spatial Boundary Residual:</a:t>
            </a:r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Interior Equation Residual:</a:t>
            </a:r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Loss Function:</a:t>
            </a:r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</p:txBody>
      </p:sp>
      <p:pic>
        <p:nvPicPr>
          <p:cNvPr id="9" name="Immagine 8" descr="Immagine che contiene Carattere, Elementi grafici, nero, tipografia&#10;&#10;Il contenuto generato dall&amp;#39;IA potrebbe non essere corretto.">
            <a:extLst>
              <a:ext uri="{FF2B5EF4-FFF2-40B4-BE49-F238E27FC236}">
                <a16:creationId xmlns:a16="http://schemas.microsoft.com/office/drawing/2014/main" id="{80F65B63-B0C4-B595-148C-A5FC0C26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444" y="2302699"/>
            <a:ext cx="4048250" cy="345937"/>
          </a:xfrm>
          <a:prstGeom prst="rect">
            <a:avLst/>
          </a:prstGeom>
        </p:spPr>
      </p:pic>
      <p:pic>
        <p:nvPicPr>
          <p:cNvPr id="10" name="Immagine 9" descr="Immagine che contiene Carattere, testo, Elementi grafici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E3E82095-BCB6-DFD2-F9FC-E6E90F01D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65" y="2913276"/>
            <a:ext cx="2144415" cy="522337"/>
          </a:xfrm>
          <a:prstGeom prst="rect">
            <a:avLst/>
          </a:prstGeom>
        </p:spPr>
      </p:pic>
      <p:pic>
        <p:nvPicPr>
          <p:cNvPr id="11" name="Immagine 10" descr="Immagine che contiene Carattere, Elementi grafici, nero, tipografia&#10;&#10;Il contenuto generato dall&amp;#39;IA potrebbe non essere corretto.">
            <a:extLst>
              <a:ext uri="{FF2B5EF4-FFF2-40B4-BE49-F238E27FC236}">
                <a16:creationId xmlns:a16="http://schemas.microsoft.com/office/drawing/2014/main" id="{9A730E72-8CC2-50F1-E57E-25CE4D511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2437" y="3763081"/>
            <a:ext cx="3978831" cy="34007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3BD5B36-32A6-C4DF-7D8D-083197CB8891}"/>
              </a:ext>
            </a:extLst>
          </p:cNvPr>
          <p:cNvSpPr txBox="1"/>
          <p:nvPr/>
        </p:nvSpPr>
        <p:spPr>
          <a:xfrm>
            <a:off x="5091090" y="1836786"/>
            <a:ext cx="2992762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u="sng" noProof="0"/>
              <a:t>Damped Harmonic Oscillator:</a:t>
            </a:r>
            <a:endParaRPr lang="en-US" noProof="0"/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Temporal Boundary Residual:</a:t>
            </a:r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Interior Equation Residual:</a:t>
            </a:r>
            <a:endParaRPr lang="en-US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Loss Function:</a:t>
            </a:r>
            <a:endParaRPr lang="en-US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</p:txBody>
      </p:sp>
      <p:pic>
        <p:nvPicPr>
          <p:cNvPr id="5" name="Immagine 4" descr="Immagine che contiene Carattere, Elementi grafici, nero, tipografia&#10;&#10;Il contenuto generato dall&amp;#39;IA potrebbe non essere corretto.">
            <a:extLst>
              <a:ext uri="{FF2B5EF4-FFF2-40B4-BE49-F238E27FC236}">
                <a16:creationId xmlns:a16="http://schemas.microsoft.com/office/drawing/2014/main" id="{7F857A3F-1B88-2325-E036-B74335BE9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7921" y="2644985"/>
            <a:ext cx="4819291" cy="360333"/>
          </a:xfrm>
          <a:prstGeom prst="rect">
            <a:avLst/>
          </a:prstGeom>
        </p:spPr>
      </p:pic>
      <p:pic>
        <p:nvPicPr>
          <p:cNvPr id="8" name="Immagine 7" descr="Immagine che contiene Carattere, Elementi grafici, nero, tipografia&#10;&#10;Il contenuto generato dall&amp;#39;IA potrebbe non essere corretto.">
            <a:extLst>
              <a:ext uri="{FF2B5EF4-FFF2-40B4-BE49-F238E27FC236}">
                <a16:creationId xmlns:a16="http://schemas.microsoft.com/office/drawing/2014/main" id="{681362E0-3E12-E632-F5BF-4940E1F02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2939" y="2271173"/>
            <a:ext cx="4733027" cy="374710"/>
          </a:xfrm>
          <a:prstGeom prst="rect">
            <a:avLst/>
          </a:prstGeom>
        </p:spPr>
      </p:pic>
      <p:pic>
        <p:nvPicPr>
          <p:cNvPr id="12" name="Immagine 11" descr="Immagine che contiene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F0DCA27B-D9E2-51DA-0471-35FCC02DB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5581" y="3341208"/>
            <a:ext cx="4172309" cy="5925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0C13DB2-DB61-0F62-A059-CC5FCEC2999F}"/>
                  </a:ext>
                </a:extLst>
              </p:cNvPr>
              <p:cNvSpPr txBox="1"/>
              <p:nvPr/>
            </p:nvSpPr>
            <p:spPr>
              <a:xfrm>
                <a:off x="-371575" y="4521293"/>
                <a:ext cx="4536512" cy="519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𝑇𝐵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𝑇𝐵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𝑇𝐵</m:t>
                                      </m:r>
                                    </m:sub>
                                    <m:sup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120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0C13DB2-DB61-0F62-A059-CC5FCEC29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1575" y="4521293"/>
                <a:ext cx="4536512" cy="5193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9C39B44-15D5-295C-3FC7-1F07E7099A69}"/>
                  </a:ext>
                </a:extLst>
              </p:cNvPr>
              <p:cNvSpPr txBox="1"/>
              <p:nvPr/>
            </p:nvSpPr>
            <p:spPr>
              <a:xfrm>
                <a:off x="678811" y="5086892"/>
                <a:ext cx="2432397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𝑇𝐵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𝑇𝐵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𝑇𝐵</m:t>
                                      </m:r>
                                    </m:sub>
                                    <m:sup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120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09C39B44-15D5-295C-3FC7-1F07E7099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11" y="5086892"/>
                <a:ext cx="2432397" cy="519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A344E63-8790-08B9-595F-458B6FF7109C}"/>
                  </a:ext>
                </a:extLst>
              </p:cNvPr>
              <p:cNvSpPr txBox="1"/>
              <p:nvPr/>
            </p:nvSpPr>
            <p:spPr>
              <a:xfrm>
                <a:off x="588969" y="5842129"/>
                <a:ext cx="2401958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𝑇𝑂𝑇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FA344E63-8790-08B9-595F-458B6FF71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69" y="5842129"/>
                <a:ext cx="2401958" cy="390748"/>
              </a:xfrm>
              <a:prstGeom prst="rect">
                <a:avLst/>
              </a:prstGeom>
              <a:blipFill>
                <a:blip r:embed="rId11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7115F49-A4A2-8F85-AC7F-97B2D8B4878F}"/>
                  </a:ext>
                </a:extLst>
              </p:cNvPr>
              <p:cNvSpPr txBox="1"/>
              <p:nvPr/>
            </p:nvSpPr>
            <p:spPr>
              <a:xfrm>
                <a:off x="4164937" y="4323207"/>
                <a:ext cx="4578626" cy="611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𝑇𝐵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𝑇𝐵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𝑇𝐵</m:t>
                                      </m:r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𝑇𝐵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𝑇𝐵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𝑇𝐵</m:t>
                                      </m:r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120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7115F49-A4A2-8F85-AC7F-97B2D8B48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937" y="4323207"/>
                <a:ext cx="4578626" cy="6117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5E4C6871-F7D7-6353-A658-CF4EC7F0E08E}"/>
                  </a:ext>
                </a:extLst>
              </p:cNvPr>
              <p:cNvSpPr txBox="1"/>
              <p:nvPr/>
            </p:nvSpPr>
            <p:spPr>
              <a:xfrm>
                <a:off x="5159194" y="5014017"/>
                <a:ext cx="1477135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𝐼𝑁𝑇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𝐼𝑁𝑇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</a:rPr>
                                        <m:t>𝐼𝑁𝑇</m:t>
                                      </m:r>
                                    </m:sub>
                                    <m:sup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120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5E4C6871-F7D7-6353-A658-CF4EC7F0E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194" y="5014017"/>
                <a:ext cx="1477135" cy="5193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4D08E08-C15F-21A1-1DC3-92EF9F181590}"/>
                  </a:ext>
                </a:extLst>
              </p:cNvPr>
              <p:cNvSpPr txBox="1"/>
              <p:nvPr/>
            </p:nvSpPr>
            <p:spPr>
              <a:xfrm>
                <a:off x="5091090" y="5862054"/>
                <a:ext cx="2401958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𝑇𝑂𝑇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it-IT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4D08E08-C15F-21A1-1DC3-92EF9F181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090" y="5862054"/>
                <a:ext cx="2401958" cy="390748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81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2098B-83D7-38E2-2D00-CABDCDF7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9A15A1-8ECF-73AA-683C-EA13832C44B2}"/>
              </a:ext>
            </a:extLst>
          </p:cNvPr>
          <p:cNvSpPr txBox="1"/>
          <p:nvPr/>
        </p:nvSpPr>
        <p:spPr>
          <a:xfrm>
            <a:off x="832558" y="370957"/>
            <a:ext cx="74769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On what data we compute the physic Loss?</a:t>
            </a:r>
            <a:endParaRPr lang="en-US" noProof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9F2411E-01CB-C617-E0FC-B77A5C32B57A}"/>
              </a:ext>
            </a:extLst>
          </p:cNvPr>
          <p:cNvSpPr txBox="1"/>
          <p:nvPr/>
        </p:nvSpPr>
        <p:spPr>
          <a:xfrm>
            <a:off x="588969" y="1207886"/>
            <a:ext cx="79696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noProof="0"/>
              <a:t>Idea: Generates a "random mesh" of points over the entire domain</a:t>
            </a:r>
          </a:p>
        </p:txBody>
      </p:sp>
      <p:pic>
        <p:nvPicPr>
          <p:cNvPr id="4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A35E3A90-0114-4370-DB60-1659B7478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81CD37-C6DB-74C3-0A57-29C4307BE13D}"/>
              </a:ext>
            </a:extLst>
          </p:cNvPr>
          <p:cNvSpPr txBox="1"/>
          <p:nvPr/>
        </p:nvSpPr>
        <p:spPr>
          <a:xfrm>
            <a:off x="678811" y="1836786"/>
            <a:ext cx="2992762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u="sng" noProof="0"/>
              <a:t>Heat Equation:</a:t>
            </a:r>
            <a:endParaRPr lang="en-US" noProof="0"/>
          </a:p>
          <a:p>
            <a:pPr marL="285750" indent="-285750">
              <a:buFont typeface="Arial"/>
              <a:buChar char="•"/>
            </a:pPr>
            <a:r>
              <a:rPr lang="en-US" sz="1400" noProof="0">
                <a:latin typeface="Cambria Math"/>
                <a:ea typeface="Cambria Math"/>
              </a:rPr>
              <a:t>300 </a:t>
            </a:r>
            <a:r>
              <a:rPr lang="en-US" sz="1400" noProof="0"/>
              <a:t>Points on the spatial border for different times</a:t>
            </a:r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r>
              <a:rPr lang="en-US" sz="1400" noProof="0">
                <a:latin typeface="Cambria Math"/>
                <a:ea typeface="Cambria Math"/>
              </a:rPr>
              <a:t>100</a:t>
            </a:r>
            <a:r>
              <a:rPr lang="en-US" sz="1400" noProof="0"/>
              <a:t> Points for time </a:t>
            </a:r>
            <a:r>
              <a:rPr lang="en-US" sz="1400" i="1" noProof="0">
                <a:latin typeface="Cambria Math"/>
                <a:ea typeface="Cambria Math"/>
              </a:rPr>
              <a:t>t = 0  </a:t>
            </a:r>
            <a:r>
              <a:rPr lang="en-US" sz="1400" i="1" noProof="0">
                <a:latin typeface="Century Gothic"/>
                <a:ea typeface="Cambria Math"/>
              </a:rPr>
              <a:t>for different spatial coordinates</a:t>
            </a:r>
            <a:endParaRPr lang="en-US" sz="1400" i="1" noProof="0">
              <a:latin typeface="Century Gothic"/>
              <a:ea typeface="Cambria Math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 i="1" noProof="0">
              <a:ea typeface="Cambria Math"/>
            </a:endParaRPr>
          </a:p>
          <a:p>
            <a:pPr marL="285750" indent="-285750">
              <a:buFont typeface="Arial"/>
              <a:buChar char="•"/>
            </a:pPr>
            <a:r>
              <a:rPr lang="en-US" sz="1400" i="1" noProof="0">
                <a:latin typeface="Cambria Math"/>
                <a:ea typeface="Cambria Math"/>
              </a:rPr>
              <a:t>100 </a:t>
            </a:r>
            <a:r>
              <a:rPr lang="en-US" sz="1400" i="1" noProof="0">
                <a:ea typeface="Cambria Math"/>
              </a:rPr>
              <a:t>Points on the interior</a:t>
            </a:r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Total of </a:t>
            </a:r>
            <a:r>
              <a:rPr lang="en-US" sz="1400" noProof="0">
                <a:latin typeface="Cambria Math"/>
                <a:ea typeface="Cambria Math"/>
              </a:rPr>
              <a:t>500 </a:t>
            </a:r>
            <a:r>
              <a:rPr lang="en-US" sz="1400" noProof="0"/>
              <a:t>points</a:t>
            </a:r>
          </a:p>
          <a:p>
            <a:pPr marL="285750" indent="-285750">
              <a:buFont typeface="Arial"/>
              <a:buChar char="•"/>
            </a:pPr>
            <a:endParaRPr lang="en-US" sz="1400" noProof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DA832AC-0D75-8921-A52B-B74FF3728D49}"/>
              </a:ext>
            </a:extLst>
          </p:cNvPr>
          <p:cNvSpPr txBox="1"/>
          <p:nvPr/>
        </p:nvSpPr>
        <p:spPr>
          <a:xfrm>
            <a:off x="5091090" y="1836786"/>
            <a:ext cx="299276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u="sng" noProof="0"/>
              <a:t>Damped Harmonic Oscillator:</a:t>
            </a:r>
            <a:endParaRPr lang="en-US" noProof="0"/>
          </a:p>
          <a:p>
            <a:pPr marL="285750" indent="-285750">
              <a:buFont typeface="Arial"/>
              <a:buChar char="•"/>
            </a:pPr>
            <a:r>
              <a:rPr lang="en-US" sz="1400" noProof="0">
                <a:latin typeface="Cambria Math"/>
                <a:ea typeface="Cambria Math"/>
              </a:rPr>
              <a:t>80 </a:t>
            </a:r>
            <a:r>
              <a:rPr lang="en-US" sz="1400" noProof="0"/>
              <a:t>Points on the entire time domain</a:t>
            </a:r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  <a:p>
            <a:pPr marL="285750" indent="-285750">
              <a:buFont typeface="Arial"/>
              <a:buChar char="•"/>
            </a:pPr>
            <a:endParaRPr lang="en-US" sz="1400" noProof="0"/>
          </a:p>
        </p:txBody>
      </p:sp>
      <p:pic>
        <p:nvPicPr>
          <p:cNvPr id="3" name="Immagine 2" descr="Immagine che contiene testo, schermat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4D31B17B-29F0-4F7D-6226-B9AE6A0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16" y="4297730"/>
            <a:ext cx="2784919" cy="1896183"/>
          </a:xfrm>
          <a:prstGeom prst="rect">
            <a:avLst/>
          </a:prstGeom>
        </p:spPr>
      </p:pic>
      <p:pic>
        <p:nvPicPr>
          <p:cNvPr id="17" name="Immagine 16" descr="Immagine che contiene testo, schermata, line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D67C9241-64B0-5840-30F9-319B61993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847" y="2756281"/>
            <a:ext cx="3384080" cy="153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1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BCAC30-C5A1-DD37-E5D3-52190154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B50D07-1E67-4D75-CE47-FF9FF10D06EB}"/>
              </a:ext>
            </a:extLst>
          </p:cNvPr>
          <p:cNvSpPr txBox="1"/>
          <p:nvPr/>
        </p:nvSpPr>
        <p:spPr>
          <a:xfrm>
            <a:off x="832558" y="370957"/>
            <a:ext cx="74769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How to compute derivatives?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AEE97E-C8FE-94E9-D241-1764BBE400A6}"/>
              </a:ext>
            </a:extLst>
          </p:cNvPr>
          <p:cNvSpPr txBox="1"/>
          <p:nvPr/>
        </p:nvSpPr>
        <p:spPr>
          <a:xfrm>
            <a:off x="588969" y="1207886"/>
            <a:ext cx="796963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Extend Computational Graph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Use Back-Propagation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Find the value for parameters that minimize the Loss function</a:t>
            </a:r>
          </a:p>
        </p:txBody>
      </p:sp>
      <p:pic>
        <p:nvPicPr>
          <p:cNvPr id="4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FD1593DA-FE92-057F-F5DA-D02F27499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linea, diagramma, testo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E2369346-4846-0EF9-359C-095F3DB94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35" y="2167832"/>
            <a:ext cx="2419350" cy="36004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5E9BBD-21AA-2703-C9F7-91A9CFDD95F5}"/>
              </a:ext>
            </a:extLst>
          </p:cNvPr>
          <p:cNvSpPr txBox="1"/>
          <p:nvPr/>
        </p:nvSpPr>
        <p:spPr>
          <a:xfrm>
            <a:off x="588969" y="2405790"/>
            <a:ext cx="431045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noProof="0"/>
              <a:t>Training Loop:</a:t>
            </a:r>
            <a:endParaRPr lang="en-US" noProof="0"/>
          </a:p>
          <a:p>
            <a:pPr algn="ctr"/>
            <a:endParaRPr lang="en-US" sz="1400" noProof="0"/>
          </a:p>
          <a:p>
            <a:pPr marL="342900" indent="-342900">
              <a:buAutoNum type="arabicPeriod"/>
            </a:pPr>
            <a:r>
              <a:rPr lang="en-US" sz="1400" noProof="0"/>
              <a:t>Sample colocation points</a:t>
            </a:r>
          </a:p>
          <a:p>
            <a:pPr marL="342900" indent="-342900">
              <a:buAutoNum type="arabicPeriod"/>
            </a:pPr>
            <a:r>
              <a:rPr lang="en-US" sz="1400" noProof="0"/>
              <a:t>Compute Network Outputs</a:t>
            </a:r>
          </a:p>
          <a:p>
            <a:pPr marL="342900" indent="-342900">
              <a:buAutoNum type="arabicPeriod"/>
            </a:pPr>
            <a:r>
              <a:rPr lang="en-US" sz="1400" noProof="0"/>
              <a:t>Compute the gradients of the network with respect to the input</a:t>
            </a:r>
          </a:p>
          <a:p>
            <a:pPr marL="342900" indent="-342900">
              <a:buAutoNum type="arabicPeriod"/>
            </a:pPr>
            <a:r>
              <a:rPr lang="en-US" sz="1400" noProof="0"/>
              <a:t>Compute the Loss</a:t>
            </a:r>
          </a:p>
          <a:p>
            <a:pPr marL="342900" indent="-342900">
              <a:buAutoNum type="arabicPeriod"/>
            </a:pPr>
            <a:r>
              <a:rPr lang="en-US" sz="1400" noProof="0"/>
              <a:t>Compute gradients of Loss function with respect to the network parameters</a:t>
            </a:r>
          </a:p>
          <a:p>
            <a:pPr marL="342900" indent="-342900">
              <a:buAutoNum type="arabicPeriod"/>
            </a:pPr>
            <a:r>
              <a:rPr lang="en-US" sz="1400" noProof="0"/>
              <a:t>Take a gradient descent step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9ED146-C53C-CEE3-7C94-B581F89975C5}"/>
              </a:ext>
            </a:extLst>
          </p:cNvPr>
          <p:cNvSpPr txBox="1"/>
          <p:nvPr/>
        </p:nvSpPr>
        <p:spPr>
          <a:xfrm>
            <a:off x="590036" y="4765184"/>
            <a:ext cx="4224067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Data are not available </a:t>
            </a:r>
            <a:r>
              <a:rPr lang="en-US" sz="1500" noProof="0"/>
              <a:t>→</a:t>
            </a:r>
            <a:r>
              <a:rPr lang="en-US" sz="1400" noProof="0"/>
              <a:t> Use just Physic Loss:</a:t>
            </a:r>
            <a:endParaRPr lang="en-US" noProof="0"/>
          </a:p>
          <a:p>
            <a:endParaRPr lang="en-US" sz="1400" noProof="0"/>
          </a:p>
          <a:p>
            <a:endParaRPr lang="en-US" sz="1400" noProof="0"/>
          </a:p>
          <a:p>
            <a:endParaRPr lang="en-US" sz="1400" noProof="0"/>
          </a:p>
          <a:p>
            <a:r>
              <a:rPr lang="en-US" sz="1400" noProof="0"/>
              <a:t>Data are available </a:t>
            </a:r>
            <a:r>
              <a:rPr lang="en-US" sz="1500" noProof="0"/>
              <a:t>→ Use </a:t>
            </a:r>
            <a:r>
              <a:rPr lang="en-US" sz="1400" noProof="0"/>
              <a:t>MSE Loss and Physic Loss:</a:t>
            </a:r>
            <a:endParaRPr lang="en-US" noProof="0"/>
          </a:p>
        </p:txBody>
      </p:sp>
      <p:pic>
        <p:nvPicPr>
          <p:cNvPr id="9" name="Immagine 8" descr="Immagine che contiene Carattere, tipografia, Elementi grafici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957B7B77-6617-DE8B-B484-7957C2C00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73" y="6185105"/>
            <a:ext cx="2046797" cy="356200"/>
          </a:xfrm>
          <a:prstGeom prst="rect">
            <a:avLst/>
          </a:prstGeom>
        </p:spPr>
      </p:pic>
      <p:pic>
        <p:nvPicPr>
          <p:cNvPr id="10" name="Immagine 9" descr="Immagine che contiene Carattere, testo, Elementi grafici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9EFA0131-D22F-C52E-6483-53BCD1BE7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22" y="5085645"/>
            <a:ext cx="1316427" cy="38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4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1DC5A-099E-DA2C-7CCB-09DCE91CC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4E58CC8-BD87-D3D9-60B6-F7423E4C33D9}"/>
              </a:ext>
            </a:extLst>
          </p:cNvPr>
          <p:cNvSpPr txBox="1"/>
          <p:nvPr/>
        </p:nvSpPr>
        <p:spPr>
          <a:xfrm>
            <a:off x="832558" y="370957"/>
            <a:ext cx="74769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Confrontation</a:t>
            </a:r>
            <a:endParaRPr lang="en-US" noProof="0"/>
          </a:p>
        </p:txBody>
      </p:sp>
      <p:pic>
        <p:nvPicPr>
          <p:cNvPr id="4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18CE8966-CFE9-A880-F59C-E0C52C40E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testo, Diagramm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903DDDA3-D36A-CA77-1087-14F3EC07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878378"/>
            <a:ext cx="4077770" cy="1498913"/>
          </a:xfrm>
          <a:prstGeom prst="rect">
            <a:avLst/>
          </a:prstGeom>
        </p:spPr>
      </p:pic>
      <p:pic>
        <p:nvPicPr>
          <p:cNvPr id="9" name="Immagine 8" descr="Immagine che contiene testo, Diagramm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BED12870-7BD2-E71A-CE71-A4C1BD96D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2" y="1397192"/>
            <a:ext cx="4077770" cy="1490507"/>
          </a:xfrm>
          <a:prstGeom prst="rect">
            <a:avLst/>
          </a:prstGeom>
        </p:spPr>
      </p:pic>
      <p:pic>
        <p:nvPicPr>
          <p:cNvPr id="11" name="Immagine 10" descr="Immagine che contiene testo, schermata, Policromi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5CAE3476-A39E-391F-26BD-CB98463E9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96" y="2878954"/>
            <a:ext cx="4092839" cy="1497758"/>
          </a:xfrm>
          <a:prstGeom prst="rect">
            <a:avLst/>
          </a:prstGeom>
        </p:spPr>
      </p:pic>
      <p:pic>
        <p:nvPicPr>
          <p:cNvPr id="12" name="Immagine 11" descr="Immagine che contiene testo, schermata, Policromia&#10;&#10;Il contenuto generato dall&amp;#39;IA potrebbe non essere corretto.">
            <a:extLst>
              <a:ext uri="{FF2B5EF4-FFF2-40B4-BE49-F238E27FC236}">
                <a16:creationId xmlns:a16="http://schemas.microsoft.com/office/drawing/2014/main" id="{D97DF810-76E5-FBE1-AAD6-473185564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96" y="1396854"/>
            <a:ext cx="4092839" cy="148164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188FE2-A975-CF91-0978-707610C71940}"/>
              </a:ext>
            </a:extLst>
          </p:cNvPr>
          <p:cNvSpPr txBox="1"/>
          <p:nvPr/>
        </p:nvSpPr>
        <p:spPr>
          <a:xfrm>
            <a:off x="425083" y="906842"/>
            <a:ext cx="81937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noProof="0"/>
              <a:t>Same number of epochs, data/collocation points, learning rates...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0489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618D1-4054-5455-A1B0-4C5E4B57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F59A4352-D3C7-BC6F-1F80-6B474223C46B}"/>
              </a:ext>
            </a:extLst>
          </p:cNvPr>
          <p:cNvSpPr txBox="1"/>
          <p:nvPr/>
        </p:nvSpPr>
        <p:spPr>
          <a:xfrm>
            <a:off x="655107" y="546672"/>
            <a:ext cx="78353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>
                <a:ea typeface="+mn-lt"/>
                <a:cs typeface="+mn-lt"/>
              </a:rPr>
              <a:t>Limitations of classical numerical methods</a:t>
            </a:r>
            <a:endParaRPr lang="en-US" sz="2400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E871AE-DCCD-EB1C-E189-4D87C1C99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733" y="1287650"/>
            <a:ext cx="7983977" cy="4292919"/>
          </a:xfrm>
        </p:spPr>
        <p:txBody>
          <a:bodyPr>
            <a:normAutofit/>
          </a:bodyPr>
          <a:lstStyle/>
          <a:p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Traditional numerical methods (Finite Element Method, Finite Difference Method, Finite Volume)</a:t>
            </a:r>
            <a:r>
              <a:rPr lang="en-US" sz="1400" b="1" noProof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are</a:t>
            </a:r>
            <a:r>
              <a:rPr lang="en-US" sz="1400" b="1" noProof="0">
                <a:solidFill>
                  <a:schemeClr val="tx1"/>
                </a:solidFill>
                <a:ea typeface="+mn-lt"/>
                <a:cs typeface="+mn-lt"/>
              </a:rPr>
              <a:t> efficient </a:t>
            </a:r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but</a:t>
            </a:r>
            <a:r>
              <a:rPr lang="en-US" sz="1400" b="1" noProof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rely on </a:t>
            </a:r>
            <a:r>
              <a:rPr lang="en-US" sz="1400" b="1" noProof="0">
                <a:solidFill>
                  <a:schemeClr val="tx1"/>
                </a:solidFill>
                <a:ea typeface="+mn-lt"/>
                <a:cs typeface="+mn-lt"/>
              </a:rPr>
              <a:t>domain discretization</a:t>
            </a:r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 into a grid or mesh. </a:t>
            </a: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Low dimensions: meshes are manageable and simulations are accurate</a:t>
            </a:r>
          </a:p>
          <a:p>
            <a:pPr marL="285750" indent="-285750">
              <a:buFont typeface="Arial" panose="05040102010807070707" pitchFamily="18" charset="2"/>
              <a:buChar char="•"/>
            </a:pPr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High dimensions and/or complex Geometries: </a:t>
            </a:r>
            <a:endParaRPr lang="en-US" noProof="0">
              <a:solidFill>
                <a:schemeClr val="tx1"/>
              </a:solidFill>
            </a:endParaRPr>
          </a:p>
          <a:p>
            <a:pPr marL="742950" lvl="1" indent="-285750">
              <a:buFont typeface="Courier New" panose="05040102010807070707" pitchFamily="18" charset="2"/>
              <a:buChar char="o"/>
            </a:pPr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Mesh generation becomes </a:t>
            </a:r>
            <a:r>
              <a:rPr lang="en-US" sz="1400" b="1" noProof="0">
                <a:solidFill>
                  <a:schemeClr val="tx1"/>
                </a:solidFill>
                <a:ea typeface="+mn-lt"/>
                <a:cs typeface="+mn-lt"/>
              </a:rPr>
              <a:t>computationally expensive</a:t>
            </a:r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, sometimes more costly than the solver itself (</a:t>
            </a:r>
            <a:r>
              <a:rPr lang="en-US" sz="1400" noProof="0">
                <a:solidFill>
                  <a:schemeClr val="tx1"/>
                </a:solidFill>
                <a:latin typeface="Cambria Math"/>
                <a:ea typeface="+mn-lt"/>
                <a:cs typeface="+mn-lt"/>
              </a:rPr>
              <a:t>D≥4</a:t>
            </a:r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en-US" sz="1400" noProof="0">
              <a:solidFill>
                <a:schemeClr val="tx1"/>
              </a:solidFill>
            </a:endParaRPr>
          </a:p>
          <a:p>
            <a:pPr marL="742950" lvl="1" indent="-285750">
              <a:buFont typeface="Courier New" panose="05040102010807070707" pitchFamily="18" charset="2"/>
              <a:buChar char="o"/>
            </a:pPr>
            <a:r>
              <a:rPr lang="en-US" sz="1400" noProof="0">
                <a:solidFill>
                  <a:schemeClr val="tx1"/>
                </a:solidFill>
              </a:rPr>
              <a:t>Curse of dimensionality: </a:t>
            </a:r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Memory requirements grow </a:t>
            </a:r>
            <a:r>
              <a:rPr lang="en-US" sz="1400" b="1" noProof="0">
                <a:solidFill>
                  <a:schemeClr val="tx1"/>
                </a:solidFill>
                <a:ea typeface="+mn-lt"/>
                <a:cs typeface="+mn-lt"/>
              </a:rPr>
              <a:t>exponentially</a:t>
            </a:r>
            <a:r>
              <a:rPr lang="en-US" sz="1400" noProof="0">
                <a:solidFill>
                  <a:schemeClr val="tx1"/>
                </a:solidFill>
                <a:ea typeface="+mn-lt"/>
                <a:cs typeface="+mn-lt"/>
              </a:rPr>
              <a:t> with dimension</a:t>
            </a:r>
          </a:p>
        </p:txBody>
      </p:sp>
      <p:pic>
        <p:nvPicPr>
          <p:cNvPr id="2" name="Immagine 1" descr="Immagine che contiene pesce, Pinna, disegno, arte&#10;&#10;Il contenuto generato dall&amp;#39;IA potrebbe non essere corretto.">
            <a:extLst>
              <a:ext uri="{FF2B5EF4-FFF2-40B4-BE49-F238E27FC236}">
                <a16:creationId xmlns:a16="http://schemas.microsoft.com/office/drawing/2014/main" id="{6F58944A-3A7B-110A-26D8-5C36DBA6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50" y="3816238"/>
            <a:ext cx="3110100" cy="1291907"/>
          </a:xfrm>
          <a:prstGeom prst="rect">
            <a:avLst/>
          </a:prstGeom>
        </p:spPr>
      </p:pic>
      <p:pic>
        <p:nvPicPr>
          <p:cNvPr id="4" name="Immagine 3" descr="Immagine che contiene disegno, diagramma, schizzo, origami&#10;&#10;Il contenuto generato dall&amp;#39;IA potrebbe non essere corretto.">
            <a:extLst>
              <a:ext uri="{FF2B5EF4-FFF2-40B4-BE49-F238E27FC236}">
                <a16:creationId xmlns:a16="http://schemas.microsoft.com/office/drawing/2014/main" id="{440FD25E-029F-AE0F-F17E-D8A3F449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01" y="5422148"/>
            <a:ext cx="3146304" cy="1095464"/>
          </a:xfrm>
          <a:prstGeom prst="rect">
            <a:avLst/>
          </a:prstGeom>
        </p:spPr>
      </p:pic>
      <p:pic>
        <p:nvPicPr>
          <p:cNvPr id="6" name="Immagine 5" descr="Immagine che contiene accessorio, borsa, arte, illustrazione&#10;&#10;Il contenuto generato dall&amp;#39;IA potrebbe non essere corretto.">
            <a:extLst>
              <a:ext uri="{FF2B5EF4-FFF2-40B4-BE49-F238E27FC236}">
                <a16:creationId xmlns:a16="http://schemas.microsoft.com/office/drawing/2014/main" id="{2FD1CAD9-2DE4-CC9B-447D-CAE845552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453" y="3813327"/>
            <a:ext cx="1947050" cy="2825057"/>
          </a:xfrm>
          <a:prstGeom prst="rect">
            <a:avLst/>
          </a:prstGeom>
        </p:spPr>
      </p:pic>
      <p:pic>
        <p:nvPicPr>
          <p:cNvPr id="3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EEF48F30-E48B-F123-6FC8-FDBAE575B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79C6B8A-5DCC-11BC-1A89-B9A6BF422FBC}"/>
              </a:ext>
            </a:extLst>
          </p:cNvPr>
          <p:cNvSpPr txBox="1"/>
          <p:nvPr/>
        </p:nvSpPr>
        <p:spPr>
          <a:xfrm>
            <a:off x="653142" y="5111552"/>
            <a:ext cx="393589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b="1">
                <a:latin typeface="Open Sans"/>
                <a:ea typeface="Open Sans"/>
                <a:cs typeface="Open Sans"/>
              </a:rPr>
              <a:t>P51D Mustang Mk. III by M. Cel </a:t>
            </a:r>
            <a:r>
              <a:rPr lang="en-US" sz="600" i="1">
                <a:latin typeface="Open Sans"/>
                <a:ea typeface="Open Sans"/>
                <a:cs typeface="Open Sans"/>
              </a:rPr>
              <a:t>(http://hangar.openvsp.org/vspfiles/420)</a:t>
            </a:r>
            <a:br>
              <a:rPr lang="en-US" sz="600" i="1">
                <a:latin typeface="Open Sans"/>
                <a:ea typeface="Open Sans"/>
                <a:cs typeface="Open Sans"/>
              </a:rPr>
            </a:br>
            <a:r>
              <a:rPr lang="en-US" sz="600" i="1">
                <a:latin typeface="Open Sans"/>
                <a:ea typeface="Open Sans"/>
                <a:cs typeface="Open Sans"/>
              </a:rPr>
              <a:t>Meshed in </a:t>
            </a:r>
            <a:r>
              <a:rPr lang="en-US" sz="600" b="1" err="1">
                <a:latin typeface="Open Sans"/>
                <a:ea typeface="Open Sans"/>
                <a:cs typeface="Open Sans"/>
              </a:rPr>
              <a:t>OpenVSP</a:t>
            </a:r>
            <a:r>
              <a:rPr lang="en-US" sz="600" b="1">
                <a:latin typeface="Open Sans"/>
                <a:ea typeface="Open Sans"/>
                <a:cs typeface="Open Sans"/>
              </a:rPr>
              <a:t> and analyzed in flow5</a:t>
            </a:r>
            <a:endParaRPr lang="it-IT" sz="600">
              <a:latin typeface="Century Gothic"/>
              <a:ea typeface="Open Sans"/>
              <a:cs typeface="Open San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7A8A99-CC30-1CDA-D32B-461F3D24325C}"/>
              </a:ext>
            </a:extLst>
          </p:cNvPr>
          <p:cNvSpPr txBox="1"/>
          <p:nvPr/>
        </p:nvSpPr>
        <p:spPr>
          <a:xfrm>
            <a:off x="731235" y="6517230"/>
            <a:ext cx="314786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600">
                <a:ea typeface="+mn-lt"/>
                <a:cs typeface="+mn-lt"/>
              </a:rPr>
              <a:t>https://www.comsol.com/blogs/meshing-considerations-linear-static-problems</a:t>
            </a:r>
            <a:endParaRPr lang="it-IT" sz="6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A32A6E-B38C-4B45-F1FD-55670D48BFF4}"/>
              </a:ext>
            </a:extLst>
          </p:cNvPr>
          <p:cNvSpPr txBox="1"/>
          <p:nvPr/>
        </p:nvSpPr>
        <p:spPr>
          <a:xfrm>
            <a:off x="4181533" y="6517230"/>
            <a:ext cx="30981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600" b="1">
                <a:latin typeface="Roboto"/>
                <a:ea typeface="Roboto"/>
                <a:cs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Human Cardiac Function Simulator for the Optimal Design of a Novel Annuloplasty Ring with a Sub-valvular Element for Correction of Ischemic Mitral Regurgitation</a:t>
            </a:r>
            <a:endParaRPr lang="it-IT" sz="60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5984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15522-C273-F2FB-4554-28DD386D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883E0024-327F-BC75-2FB9-F7B7E6BE7F55}"/>
              </a:ext>
            </a:extLst>
          </p:cNvPr>
          <p:cNvSpPr txBox="1"/>
          <p:nvPr/>
        </p:nvSpPr>
        <p:spPr>
          <a:xfrm>
            <a:off x="655107" y="546672"/>
            <a:ext cx="78353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>
                <a:ea typeface="+mn-lt"/>
                <a:cs typeface="+mn-lt"/>
              </a:rPr>
              <a:t>Forward Problems with PINNs</a:t>
            </a:r>
            <a:endParaRPr lang="en-US" sz="2400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54AE05B4-4A42-53A1-31AA-837380C7EE8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457" y="1282540"/>
                <a:ext cx="5877410" cy="50287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400" b="1" noProof="0">
                    <a:solidFill>
                      <a:schemeClr val="tx1"/>
                    </a:solidFill>
                    <a:ea typeface="+mn-lt"/>
                    <a:cs typeface="+mn-lt"/>
                  </a:rPr>
                  <a:t>AIM</a:t>
                </a: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: We know the PDE operator </a:t>
                </a:r>
                <a14:m>
                  <m:oMath xmlns:m="http://schemas.openxmlformats.org/officeDocument/2006/math">
                    <m:r>
                      <a:rPr lang="it-IT" sz="14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𝐷</m:t>
                    </m:r>
                  </m:oMath>
                </a14:m>
                <a:r>
                  <a:rPr lang="en-US" sz="1400" i="1" noProof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+mn-lt"/>
                  </a:rPr>
                  <a:t> </a:t>
                </a: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and the physical parameters </a:t>
                </a:r>
                <a14:m>
                  <m:oMath xmlns:m="http://schemas.openxmlformats.org/officeDocument/2006/math">
                    <m:r>
                      <a:rPr lang="en-US" sz="14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𝜃</m:t>
                    </m:r>
                  </m:oMath>
                </a14:m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, we want to compute the unknown </a:t>
                </a:r>
                <a:r>
                  <a:rPr lang="en-US" sz="1400" noProof="0">
                    <a:solidFill>
                      <a:srgbClr val="FF0000"/>
                    </a:solidFill>
                    <a:ea typeface="+mn-lt"/>
                    <a:cs typeface="+mn-lt"/>
                  </a:rPr>
                  <a:t>solution  </a:t>
                </a:r>
                <a14:m>
                  <m:oMath xmlns:m="http://schemas.openxmlformats.org/officeDocument/2006/math">
                    <m:r>
                      <a:rPr lang="en-US" sz="140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𝑢</m:t>
                    </m:r>
                    <m:d>
                      <m:dPr>
                        <m:ctrlPr>
                          <a:rPr lang="en-US" sz="14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14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  <m:r>
                          <a:rPr lang="en-US" sz="1400" i="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sz="14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𝑡</m:t>
                        </m:r>
                      </m:e>
                    </m:d>
                  </m:oMath>
                </a14:m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The PDE is: </a:t>
                </a:r>
              </a:p>
              <a:p>
                <a:r>
                  <a:rPr lang="en-US" sz="1400" b="0" noProof="0">
                    <a:solidFill>
                      <a:schemeClr val="tx1"/>
                    </a:solidFill>
                    <a:ea typeface="+mn-lt"/>
                    <a:cs typeface="+mn-lt"/>
                  </a:rPr>
                  <a:t>	         </a:t>
                </a:r>
                <a14:m>
                  <m:oMath xmlns:m="http://schemas.openxmlformats.org/officeDocument/2006/math">
                    <m:r>
                      <a:rPr lang="it-IT" sz="14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  </m:t>
                    </m:r>
                    <m:r>
                      <a:rPr lang="it-IT" sz="14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14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𝑢</m:t>
                        </m:r>
                        <m:d>
                          <m:dPr>
                            <m:ctrlPr>
                              <a:rPr lang="en-US" sz="14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dPr>
                          <m:e>
                            <m:r>
                              <a:rPr lang="en-US" sz="14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𝑥</m:t>
                            </m:r>
                            <m:r>
                              <a:rPr lang="en-US" sz="14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,</m:t>
                            </m:r>
                            <m:r>
                              <a:rPr lang="en-US" sz="1400" b="0" i="1" noProof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𝑡</m:t>
                            </m:r>
                          </m:e>
                        </m:d>
                        <m:r>
                          <a:rPr lang="en-US" sz="14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;</m:t>
                        </m:r>
                        <m:r>
                          <a:rPr lang="en-US" sz="14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𝜃</m:t>
                        </m:r>
                      </m:e>
                    </m:d>
                    <m:r>
                      <a:rPr lang="en-US" sz="14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=0 ,          </m:t>
                    </m:r>
                    <m:d>
                      <m:dPr>
                        <m:ctrlPr>
                          <a:rPr lang="en-US" sz="14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14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  <m:r>
                          <a:rPr lang="en-US" sz="14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sz="1400" b="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𝑡</m:t>
                        </m:r>
                      </m:e>
                    </m:d>
                    <m:r>
                      <a:rPr lang="en-US" sz="14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r>
                      <a:rPr lang="en-US" sz="14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∈</m:t>
                    </m:r>
                    <m:r>
                      <m:rPr>
                        <m:lit/>
                      </m:rPr>
                      <a:rPr lang="en-US" sz="14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Ω</m:t>
                    </m:r>
                  </m:oMath>
                </a14:m>
                <a:endParaRPr lang="en-US" sz="1400" b="0" i="0" noProof="0">
                  <a:solidFill>
                    <a:schemeClr val="tx1"/>
                  </a:solidFill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PINN </a:t>
                </a:r>
                <a:r>
                  <a:rPr lang="en-US" sz="1400" b="1" noProof="0">
                    <a:solidFill>
                      <a:schemeClr val="tx1"/>
                    </a:solidFill>
                    <a:ea typeface="+mn-lt"/>
                    <a:cs typeface="+mn-lt"/>
                  </a:rPr>
                  <a:t>approach</a:t>
                </a: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: 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Approximate solution with NN: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𝑢</m:t>
                        </m:r>
                      </m:e>
                      <m:sub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  <m:r>
                          <a:rPr lang="en-US" sz="140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𝑡</m:t>
                        </m:r>
                        <m:r>
                          <a:rPr lang="en-US" sz="140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;</m:t>
                        </m:r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𝜔</m:t>
                        </m:r>
                      </m:e>
                    </m:d>
                  </m:oMath>
                </a14:m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Use automatic differentiation to compute PDE derivatives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Define Loss function combining physics, initial conditions and data: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𝐿</m:t>
                      </m:r>
                      <m:d>
                        <m:dPr>
                          <m:ctrlP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𝜔</m:t>
                          </m:r>
                        </m:e>
                      </m:d>
                      <m:r>
                        <a:rPr lang="en-US" sz="1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</m:t>
                      </m:r>
                      <m:r>
                        <a:rPr lang="en-US" sz="1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sz="140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𝑝h𝑦𝑠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dPr>
                            <m:e>
                              <m:r>
                                <a:rPr lang="it-IT" sz="14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𝐷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noProof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noProof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i="1" noProof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r>
                                    <a:rPr lang="en-US" sz="1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;</m:t>
                                  </m:r>
                                  <m:r>
                                    <a:rPr lang="en-US" sz="1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aseline="30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  <m:r>
                        <a:rPr lang="en-US" sz="14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+</m:t>
                      </m:r>
                      <m:r>
                        <a:rPr lang="en-US" sz="1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sz="140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𝐼𝐶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𝑁𝑁</m:t>
                              </m:r>
                            </m:sub>
                          </m:sSub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</m:e>
                      </m:d>
                      <m:r>
                        <a:rPr lang="en-US" sz="1400" baseline="30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  <m:r>
                        <a:rPr lang="en-US" sz="14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+</m:t>
                      </m:r>
                      <m:r>
                        <a:rPr lang="en-US" sz="1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sz="1400" b="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𝑑𝑎𝑡𝑎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𝑁𝑁</m:t>
                              </m:r>
                            </m:sub>
                          </m:sSub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−</m:t>
                          </m:r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𝑢</m:t>
                          </m:r>
                          <m:r>
                            <a:rPr lang="en-US" sz="1400" b="0" i="1" baseline="-25000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𝑑𝑎𝑡𝑎</m:t>
                          </m:r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</m:e>
                      </m:d>
                      <m:r>
                        <a:rPr lang="en-US" sz="1400" baseline="30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noProof="0">
                    <a:solidFill>
                      <a:schemeClr val="tx1"/>
                    </a:solidFill>
                    <a:ea typeface="+mn-lt"/>
                    <a:cs typeface="+mn-lt"/>
                  </a:rPr>
                  <a:t>Output</a:t>
                </a: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: the continuous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𝑢</m:t>
                        </m:r>
                      </m:e>
                      <m:sub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𝑁𝑁</m:t>
                        </m:r>
                      </m:sub>
                    </m:sSub>
                  </m:oMath>
                </a14:m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 that satisfies the PDE + IC/data</a:t>
                </a:r>
                <a:endParaRPr lang="en-US" sz="1400" noProof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54AE05B4-4A42-53A1-31AA-837380C7EE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457" y="1282540"/>
                <a:ext cx="5877410" cy="5028787"/>
              </a:xfrm>
              <a:blipFill>
                <a:blip r:embed="rId2"/>
                <a:stretch>
                  <a:fillRect l="-104" t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est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A388FCE-8D28-DC27-2485-B7682EDD3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527750"/>
            <a:ext cx="3496732" cy="2617738"/>
          </a:xfrm>
          <a:prstGeom prst="rect">
            <a:avLst/>
          </a:prstGeom>
        </p:spPr>
      </p:pic>
      <p:pic>
        <p:nvPicPr>
          <p:cNvPr id="2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2F97A715-A0CF-D928-E99D-20421690F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932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915522-C273-F2FB-4554-28DD386D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883E0024-327F-BC75-2FB9-F7B7E6BE7F55}"/>
              </a:ext>
            </a:extLst>
          </p:cNvPr>
          <p:cNvSpPr txBox="1"/>
          <p:nvPr/>
        </p:nvSpPr>
        <p:spPr>
          <a:xfrm>
            <a:off x="655107" y="546672"/>
            <a:ext cx="78353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>
                <a:ea typeface="+mn-lt"/>
                <a:cs typeface="+mn-lt"/>
              </a:rPr>
              <a:t>Inverse Problems with PINNs</a:t>
            </a:r>
            <a:endParaRPr lang="en-US" sz="2400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54AE05B4-4A42-53A1-31AA-837380C7EE8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45590" y="1126874"/>
                <a:ext cx="5995944" cy="5302991"/>
              </a:xfrm>
            </p:spPr>
            <p:txBody>
              <a:bodyPr>
                <a:noAutofit/>
              </a:bodyPr>
              <a:lstStyle/>
              <a:p>
                <a:r>
                  <a:rPr lang="en-US" sz="1300" b="1" noProof="0">
                    <a:solidFill>
                      <a:schemeClr val="tx1"/>
                    </a:solidFill>
                    <a:ea typeface="+mn-lt"/>
                    <a:cs typeface="+mn-lt"/>
                  </a:rPr>
                  <a:t>AIM</a:t>
                </a:r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: We know the PDE operator </a:t>
                </a:r>
                <a14:m>
                  <m:oMath xmlns:m="http://schemas.openxmlformats.org/officeDocument/2006/math">
                    <m:r>
                      <a:rPr lang="it-IT" sz="13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𝐷</m:t>
                    </m:r>
                  </m:oMath>
                </a14:m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, but we want to identify both the unknown </a:t>
                </a:r>
                <a:r>
                  <a:rPr lang="en-US" sz="1300" noProof="0">
                    <a:solidFill>
                      <a:srgbClr val="FF0000"/>
                    </a:solidFill>
                    <a:ea typeface="+mn-lt"/>
                    <a:cs typeface="+mn-lt"/>
                  </a:rPr>
                  <a:t>solution </a:t>
                </a:r>
                <a14:m>
                  <m:oMath xmlns:m="http://schemas.openxmlformats.org/officeDocument/2006/math">
                    <m:r>
                      <a:rPr lang="en-US" sz="130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𝑢</m:t>
                    </m:r>
                    <m:d>
                      <m:dPr>
                        <m:ctrlPr>
                          <a:rPr lang="en-US" sz="13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13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  <m:r>
                          <a:rPr lang="en-US" sz="1300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sz="1300" i="1" noProof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300" noProof="0">
                    <a:solidFill>
                      <a:srgbClr val="FF0000"/>
                    </a:solidFill>
                    <a:ea typeface="+mn-lt"/>
                    <a:cs typeface="+mn-lt"/>
                  </a:rPr>
                  <a:t> </a:t>
                </a:r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and the unknown </a:t>
                </a:r>
                <a:r>
                  <a:rPr lang="en-US" sz="1300" noProof="0">
                    <a:solidFill>
                      <a:srgbClr val="FF0000"/>
                    </a:solidFill>
                    <a:ea typeface="+mn-lt"/>
                    <a:cs typeface="+mn-lt"/>
                  </a:rPr>
                  <a:t>physical parameters 𝜃 </a:t>
                </a:r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of the PDE.</a:t>
                </a:r>
              </a:p>
              <a:p>
                <a:endParaRPr lang="en-US" sz="13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The PDE is: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3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3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13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dPr>
                            <m:e>
                              <m:r>
                                <a:rPr lang="en-US" sz="13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𝑥</m:t>
                              </m:r>
                              <m:r>
                                <a:rPr lang="en-US" sz="13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,</m:t>
                              </m:r>
                              <m:r>
                                <a:rPr lang="en-US" sz="13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3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;</m:t>
                          </m:r>
                          <m:r>
                            <a:rPr lang="en-US" sz="13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𝜃</m:t>
                          </m:r>
                        </m:e>
                      </m:d>
                      <m:r>
                        <a:rPr lang="en-US" sz="13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=0 ,          </m:t>
                      </m:r>
                      <m:d>
                        <m:dPr>
                          <m:ctrlPr>
                            <a:rPr lang="en-US" sz="13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3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𝑥</m:t>
                          </m:r>
                          <m:r>
                            <a:rPr lang="en-US" sz="13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,</m:t>
                          </m:r>
                          <m:r>
                            <a:rPr lang="en-US" sz="13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𝑡</m:t>
                          </m:r>
                        </m:e>
                      </m:d>
                      <m:r>
                        <a:rPr lang="en-US" sz="13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 </m:t>
                      </m:r>
                      <m:r>
                        <a:rPr lang="en-US" sz="13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lt"/>
                        </a:rPr>
                        <m:t>∈</m:t>
                      </m:r>
                      <m:r>
                        <m:rPr>
                          <m:lit/>
                        </m:rPr>
                        <a:rPr lang="en-US" sz="13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00" b="0" i="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Ω</m:t>
                      </m:r>
                    </m:oMath>
                  </m:oMathPara>
                </a14:m>
                <a:endParaRPr lang="en-US" sz="1300" b="0" i="0" noProof="0">
                  <a:solidFill>
                    <a:schemeClr val="tx1"/>
                  </a:solidFill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:endParaRPr lang="en-US" sz="13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endParaRPr lang="en-US" sz="13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PINN </a:t>
                </a:r>
                <a:r>
                  <a:rPr lang="en-US" sz="1300" b="1" noProof="0">
                    <a:solidFill>
                      <a:schemeClr val="tx1"/>
                    </a:solidFill>
                    <a:ea typeface="+mn-lt"/>
                    <a:cs typeface="+mn-lt"/>
                  </a:rPr>
                  <a:t>approach</a:t>
                </a:r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: 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Approximate solution with NN: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𝑢</m:t>
                        </m:r>
                      </m:e>
                      <m:sub>
                        <m: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  <m:r>
                          <a:rPr lang="en-US" sz="130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𝑡</m:t>
                        </m:r>
                        <m:r>
                          <a:rPr lang="en-US" sz="130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;</m:t>
                        </m:r>
                        <m: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𝜔</m:t>
                        </m:r>
                      </m:e>
                    </m:d>
                  </m:oMath>
                </a14:m>
                <a:endParaRPr lang="en-US" sz="13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300" noProof="0"/>
                  <a:t>Treat physical parameters </a:t>
                </a:r>
                <a:r>
                  <a:rPr lang="en-US" sz="1300" i="1" noProof="0"/>
                  <a:t>θ</a:t>
                </a:r>
                <a:r>
                  <a:rPr lang="en-US" sz="1300" noProof="0"/>
                  <a:t> as trainable variables (optimized together with network weights ω)</a:t>
                </a:r>
                <a:endParaRPr lang="en-US" sz="13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Use automatic differentiation to compute PDE derivatives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Define Loss function combining physics, initial conditions and data: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3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𝐿</m:t>
                      </m:r>
                      <m:d>
                        <m:dPr>
                          <m:ctrlPr>
                            <a:rPr lang="en-US" sz="13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3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𝜔</m:t>
                          </m:r>
                        </m:e>
                      </m:d>
                      <m:r>
                        <a:rPr lang="en-US" sz="13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</m:t>
                      </m:r>
                      <m:r>
                        <a:rPr lang="en-US" sz="13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sz="130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𝑝h𝑦𝑠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3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3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dPr>
                            <m:e>
                              <m:r>
                                <a:rPr lang="it-IT" sz="13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𝐷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3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i="1" noProof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 noProof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300" i="1" noProof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r>
                                    <a:rPr lang="en-US" sz="13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;</m:t>
                                  </m:r>
                                  <m:r>
                                    <a:rPr lang="en-US" sz="13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300" baseline="30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  <m:r>
                        <a:rPr lang="en-US" sz="13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+</m:t>
                      </m:r>
                      <m:r>
                        <a:rPr lang="en-US" sz="13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sz="130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𝐼𝐶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3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3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3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en-US" sz="13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3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𝑁𝑁</m:t>
                              </m:r>
                            </m:sub>
                          </m:sSub>
                          <m:r>
                            <a:rPr lang="en-US" sz="13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3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en-US" sz="13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3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3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</m:e>
                      </m:d>
                      <m:r>
                        <a:rPr lang="en-US" sz="1300" baseline="30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  <m:r>
                        <a:rPr lang="en-US" sz="13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+</m:t>
                      </m:r>
                      <m:r>
                        <a:rPr lang="en-US" sz="12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sz="120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𝑑𝑎𝑡𝑎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2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2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en-US" sz="12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𝑁𝑁</m:t>
                              </m:r>
                            </m:sub>
                          </m:sSub>
                          <m:r>
                            <a:rPr lang="en-US" sz="12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−</m:t>
                          </m:r>
                          <m:r>
                            <a:rPr lang="en-US" sz="12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𝑢𝑑𝑎𝑡𝑎</m:t>
                          </m:r>
                          <m:r>
                            <a:rPr lang="en-US" sz="12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</m:e>
                      </m:d>
                      <m:r>
                        <a:rPr lang="en-US" sz="1200" baseline="30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</m:oMath>
                  </m:oMathPara>
                </a14:m>
                <a:endParaRPr lang="en-US" sz="12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endParaRPr lang="en-US" sz="13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300" b="1" noProof="0">
                    <a:solidFill>
                      <a:schemeClr val="tx1"/>
                    </a:solidFill>
                    <a:ea typeface="+mn-lt"/>
                    <a:cs typeface="+mn-lt"/>
                  </a:rPr>
                  <a:t>Output</a:t>
                </a:r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: the continuous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𝑢</m:t>
                        </m:r>
                      </m:e>
                      <m:sub>
                        <m: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  <m:r>
                          <a:rPr lang="en-US" sz="130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sz="13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𝑡</m:t>
                        </m:r>
                      </m:e>
                    </m:d>
                    <m:r>
                      <a:rPr lang="en-US" sz="13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that satisfies the PDE + IC/</a:t>
                </a:r>
                <a:r>
                  <a:rPr lang="en-US" sz="1300">
                    <a:solidFill>
                      <a:schemeClr val="tx1"/>
                    </a:solidFill>
                    <a:ea typeface="+mn-lt"/>
                    <a:cs typeface="+mn-lt"/>
                  </a:rPr>
                  <a:t>data</a:t>
                </a:r>
                <a:r>
                  <a:rPr lang="en-US" sz="1300" noProof="0">
                    <a:solidFill>
                      <a:schemeClr val="tx1"/>
                    </a:solidFill>
                    <a:ea typeface="+mn-lt"/>
                    <a:cs typeface="+mn-lt"/>
                  </a:rPr>
                  <a:t> and the unknown parameters 𝜃</a:t>
                </a:r>
                <a:endParaRPr lang="en-US" sz="1300" noProof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54AE05B4-4A42-53A1-31AA-837380C7EE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5590" y="1126874"/>
                <a:ext cx="5995944" cy="5302991"/>
              </a:xfrm>
              <a:blipFill>
                <a:blip r:embed="rId2"/>
                <a:stretch>
                  <a:fillRect l="-203" t="-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testo, schermata, Rettangolo, diagramma&#10;&#10;Il contenuto generato dall'IA potrebbe non essere corretto.">
            <a:extLst>
              <a:ext uri="{FF2B5EF4-FFF2-40B4-BE49-F238E27FC236}">
                <a16:creationId xmlns:a16="http://schemas.microsoft.com/office/drawing/2014/main" id="{3FEAB6AF-6043-2967-C523-45CADA3E7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449" y="1689109"/>
            <a:ext cx="4155311" cy="2143717"/>
          </a:xfrm>
          <a:prstGeom prst="rect">
            <a:avLst/>
          </a:prstGeom>
        </p:spPr>
      </p:pic>
      <p:pic>
        <p:nvPicPr>
          <p:cNvPr id="2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23355B74-C8DD-6E0B-2383-E7E6322DA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98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3FB39-6A2F-5C90-4924-26C0C081F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CBA12C16-803D-0DF5-C296-962F8569D5C9}"/>
              </a:ext>
            </a:extLst>
          </p:cNvPr>
          <p:cNvSpPr txBox="1"/>
          <p:nvPr/>
        </p:nvSpPr>
        <p:spPr>
          <a:xfrm>
            <a:off x="655107" y="546672"/>
            <a:ext cx="78353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>
                <a:ea typeface="+mn-lt"/>
                <a:cs typeface="+mn-lt"/>
              </a:rPr>
              <a:t>Equation discovery with PINNs</a:t>
            </a:r>
            <a:endParaRPr lang="en-US" sz="2400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11B51352-12E1-312C-9484-ED1C681F62E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06456" y="1282540"/>
                <a:ext cx="7062743" cy="502878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1400" b="1" noProof="0">
                    <a:solidFill>
                      <a:schemeClr val="tx1"/>
                    </a:solidFill>
                    <a:ea typeface="+mn-lt"/>
                    <a:cs typeface="+mn-lt"/>
                  </a:rPr>
                  <a:t>AIM</a:t>
                </a: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: We want to identify the underlying </a:t>
                </a:r>
                <a:r>
                  <a:rPr lang="en-US" sz="1400" noProof="0">
                    <a:solidFill>
                      <a:srgbClr val="FF0000"/>
                    </a:solidFill>
                    <a:ea typeface="+mn-lt"/>
                    <a:cs typeface="+mn-lt"/>
                  </a:rPr>
                  <a:t>PDE </a:t>
                </a:r>
                <a:r>
                  <a:rPr lang="en-US" sz="1400" i="1" noProof="0">
                    <a:solidFill>
                      <a:srgbClr val="FF0000"/>
                    </a:solidFill>
                    <a:ea typeface="+mn-lt"/>
                    <a:cs typeface="+mn-lt"/>
                  </a:rPr>
                  <a:t>D</a:t>
                </a:r>
                <a:r>
                  <a:rPr lang="en-US" sz="1400" noProof="0">
                    <a:solidFill>
                      <a:srgbClr val="FF0000"/>
                    </a:solidFill>
                    <a:ea typeface="+mn-lt"/>
                    <a:cs typeface="+mn-lt"/>
                  </a:rPr>
                  <a:t> </a:t>
                </a: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that governs the observed data </a:t>
                </a:r>
                <a14:m>
                  <m:oMath xmlns:m="http://schemas.openxmlformats.org/officeDocument/2006/math">
                    <m:r>
                      <a:rPr lang="en-US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𝑢</m:t>
                    </m:r>
                    <m:d>
                      <m:d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  <m:r>
                          <a:rPr lang="en-US" sz="140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𝑡</m:t>
                        </m:r>
                      </m:e>
                    </m:d>
                  </m:oMath>
                </a14:m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The PDE is assumed to be represented as a linear combination of candidate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𝛷</m:t>
                        </m:r>
                      </m:e>
                      <m:sub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𝜃</m:t>
                        </m:r>
                      </m:e>
                      <m:sub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sub>
                    </m:sSub>
                    <m:r>
                      <a:rPr lang="en-US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are coefficients to be estimated 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𝑢</m:t>
                          </m:r>
                        </m:e>
                      </m:d>
                      <m:r>
                        <a:rPr lang="en-US" sz="1400" i="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naryPr>
                        <m:sub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dPr>
                            <m:e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𝑢</m:t>
                              </m:r>
                              <m:r>
                                <a:rPr lang="en-US" sz="1400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,</m:t>
                              </m:r>
                              <m:r>
                                <a:rPr lang="en-US" sz="1400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𝜕</m:t>
                              </m:r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𝑢</m:t>
                              </m:r>
                              <m:r>
                                <a:rPr lang="en-US" sz="1400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400" i="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𝑢</m:t>
                              </m:r>
                              <m:r>
                                <a:rPr lang="en-US" sz="1400" b="0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,</m:t>
                              </m:r>
                              <m:r>
                                <a:rPr lang="en-US" sz="1400" i="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…</m:t>
                              </m:r>
                            </m:e>
                          </m:d>
                        </m:e>
                      </m:nary>
                      <m:r>
                        <a:rPr lang="en-US" sz="1400" i="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=0</m:t>
                      </m:r>
                    </m:oMath>
                  </m:oMathPara>
                </a14:m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PINN </a:t>
                </a:r>
                <a:r>
                  <a:rPr lang="en-US" sz="1400" b="1" noProof="0">
                    <a:solidFill>
                      <a:schemeClr val="tx1"/>
                    </a:solidFill>
                    <a:ea typeface="+mn-lt"/>
                    <a:cs typeface="+mn-lt"/>
                  </a:rPr>
                  <a:t>approach</a:t>
                </a: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: 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Train NN to approximate the observed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𝑢</m:t>
                        </m:r>
                      </m:e>
                      <m:sub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  <m:r>
                          <a:rPr lang="en-US" sz="140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𝑡</m:t>
                        </m:r>
                        <m:r>
                          <a:rPr lang="en-US" sz="1400" i="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;</m:t>
                        </m:r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𝜔</m:t>
                        </m:r>
                      </m:e>
                    </m:d>
                  </m:oMath>
                </a14:m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400" noProof="0"/>
                  <a:t>Use automatic differentiation to compute spatial and temporal derivatives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𝑢</m:t>
                        </m:r>
                      </m:e>
                      <m:sub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𝑁𝑁</m:t>
                        </m:r>
                      </m:sub>
                    </m:sSub>
                  </m:oMath>
                </a14:m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400" noProof="0"/>
                  <a:t>Apply </a:t>
                </a:r>
                <a:r>
                  <a:rPr lang="en-US" sz="1400" b="1" noProof="0"/>
                  <a:t>sparse regression</a:t>
                </a:r>
                <a:r>
                  <a:rPr lang="en-US" sz="1400" noProof="0"/>
                  <a:t> to identify the active terms and their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𝜃</m:t>
                        </m:r>
                      </m:e>
                      <m:sub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sub>
                    </m:sSub>
                    <m:r>
                      <a:rPr lang="en-US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endParaRPr lang="en-US" sz="1400" noProof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Define Loss function combining data fitting and physics consistency: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𝐿</m:t>
                      </m:r>
                      <m:d>
                        <m:dPr>
                          <m:ctrlP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𝜔</m:t>
                          </m:r>
                        </m:e>
                      </m:d>
                      <m:r>
                        <a:rPr lang="en-US" sz="1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</m:t>
                      </m:r>
                      <m:r>
                        <a:rPr lang="en-US" sz="1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sz="140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𝑝h𝑦𝑠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dPr>
                            <m:e>
                              <m:r>
                                <a:rPr lang="it-IT" sz="1400" b="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𝐷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 noProof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 noProof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i="1" noProof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r>
                                    <a:rPr lang="en-US" sz="1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;</m:t>
                                  </m:r>
                                  <m:r>
                                    <a:rPr lang="en-US" sz="1400" i="1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aseline="30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  <m:r>
                        <a:rPr lang="en-US" sz="14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+</m:t>
                      </m:r>
                      <m:r>
                        <a:rPr lang="en-US" sz="1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sz="140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𝑑𝑎𝑡𝑎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𝑁𝑁</m:t>
                              </m:r>
                            </m:sub>
                          </m:sSub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−</m:t>
                          </m:r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𝑢𝑑𝑎𝑡𝑎</m:t>
                          </m:r>
                          <m: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</m:e>
                      </m:d>
                      <m:r>
                        <a:rPr lang="en-US" sz="1400" baseline="30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  <m:r>
                        <a:rPr lang="en-US" sz="14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+</m:t>
                      </m:r>
                      <m:r>
                        <a:rPr lang="en-US" sz="1400" i="1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sz="1400" b="0" i="1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𝑠𝑝𝑎𝑟𝑠𝑒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𝜃</m:t>
                          </m:r>
                          <m:r>
                            <a:rPr lang="en-US" sz="1400" b="0" i="1" noProof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|</m:t>
                          </m:r>
                        </m:e>
                      </m:d>
                      <m:r>
                        <a:rPr lang="en-US" sz="1400" b="0" i="0" baseline="-25000" noProof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1</m:t>
                      </m:r>
                    </m:oMath>
                  </m:oMathPara>
                </a14:m>
                <a:endParaRPr lang="en-US" sz="1400" baseline="-250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endParaRPr lang="en-US" sz="1400" noProof="0">
                  <a:solidFill>
                    <a:schemeClr val="tx1"/>
                  </a:solidFill>
                  <a:ea typeface="+mn-lt"/>
                  <a:cs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b="1" noProof="0">
                    <a:solidFill>
                      <a:schemeClr val="tx1"/>
                    </a:solidFill>
                    <a:ea typeface="+mn-lt"/>
                    <a:cs typeface="+mn-lt"/>
                  </a:rPr>
                  <a:t>Output</a:t>
                </a:r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: the discovered PDE operator </a:t>
                </a:r>
                <a14:m>
                  <m:oMath xmlns:m="http://schemas.openxmlformats.org/officeDocument/2006/math">
                    <m:r>
                      <a:rPr lang="it-IT" sz="1400" b="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𝐷</m:t>
                    </m:r>
                  </m:oMath>
                </a14:m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 and a continuous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𝑢</m:t>
                        </m:r>
                      </m:e>
                      <m:sub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𝑁𝑁</m:t>
                        </m:r>
                      </m:sub>
                    </m:sSub>
                    <m:d>
                      <m:dPr>
                        <m:ctrlP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𝑥</m:t>
                        </m:r>
                        <m:r>
                          <a:rPr lang="en-US" sz="1400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sz="1400" i="1" noProof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𝑡</m:t>
                        </m:r>
                      </m:e>
                    </m:d>
                    <m:r>
                      <a:rPr lang="en-US" sz="1400" i="1" noProof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US" sz="1400" noProof="0">
                    <a:solidFill>
                      <a:schemeClr val="tx1"/>
                    </a:solidFill>
                    <a:ea typeface="+mn-lt"/>
                    <a:cs typeface="+mn-lt"/>
                  </a:rPr>
                  <a:t>that satisfies the PDE and the data</a:t>
                </a:r>
                <a:endParaRPr lang="en-US" sz="1400" noProof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 Placeholder 2">
                <a:extLst>
                  <a:ext uri="{FF2B5EF4-FFF2-40B4-BE49-F238E27FC236}">
                    <a16:creationId xmlns:a16="http://schemas.microsoft.com/office/drawing/2014/main" id="{11B51352-12E1-312C-9484-ED1C681F6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6456" y="1282540"/>
                <a:ext cx="7062743" cy="5028787"/>
              </a:xfrm>
              <a:blipFill>
                <a:blip r:embed="rId2"/>
                <a:stretch>
                  <a:fillRect l="-86" t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6D647099-7D7A-27D4-449B-6476A57A4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002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1FDF2-F78E-CF64-BB11-62E91B28D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81CD96-C812-0E18-E72F-11F85B6E6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3628" y="986828"/>
            <a:ext cx="1876933" cy="5495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endParaRPr lang="en-US" sz="1500" noProof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endParaRPr lang="en-US" sz="1500" noProof="0">
              <a:solidFill>
                <a:srgbClr val="FFFFFF"/>
              </a:solidFill>
            </a:endParaRPr>
          </a:p>
        </p:txBody>
      </p:sp>
      <p:pic>
        <p:nvPicPr>
          <p:cNvPr id="1026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A6FD5D9D-C405-88D4-F742-BF11F30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148" y="5686462"/>
            <a:ext cx="1174628" cy="117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08817F-69F5-466B-A129-92A6BB7C7976}"/>
              </a:ext>
            </a:extLst>
          </p:cNvPr>
          <p:cNvSpPr txBox="1"/>
          <p:nvPr/>
        </p:nvSpPr>
        <p:spPr>
          <a:xfrm>
            <a:off x="1567860" y="987748"/>
            <a:ext cx="62526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cs typeface="Segoe UI"/>
              </a:rPr>
              <a:t>PINNs-Introduction to our work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523B15-CD2A-F150-AD44-633FBDD34CB6}"/>
              </a:ext>
            </a:extLst>
          </p:cNvPr>
          <p:cNvSpPr txBox="1"/>
          <p:nvPr/>
        </p:nvSpPr>
        <p:spPr>
          <a:xfrm>
            <a:off x="342009" y="1847810"/>
            <a:ext cx="8488649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First-part(Michela):</a:t>
            </a:r>
          </a:p>
          <a:p>
            <a:pPr marL="285750" indent="-285750">
              <a:buFont typeface="Arial"/>
              <a:buChar char="•"/>
            </a:pPr>
            <a:r>
              <a:rPr lang="it-IT" err="1"/>
              <a:t>What</a:t>
            </a:r>
            <a:r>
              <a:rPr lang="it-IT" dirty="0"/>
              <a:t> are </a:t>
            </a:r>
            <a:r>
              <a:rPr lang="it-IT" err="1"/>
              <a:t>PDEs</a:t>
            </a:r>
            <a:r>
              <a:rPr lang="it-IT" dirty="0"/>
              <a:t> and </a:t>
            </a:r>
            <a:r>
              <a:rPr lang="it-IT" err="1"/>
              <a:t>ODEs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err="1"/>
              <a:t>Modelling</a:t>
            </a:r>
            <a:r>
              <a:rPr lang="it-IT" dirty="0"/>
              <a:t> </a:t>
            </a:r>
            <a:r>
              <a:rPr lang="it-IT" err="1"/>
              <a:t>real</a:t>
            </a:r>
            <a:r>
              <a:rPr lang="it-IT" dirty="0"/>
              <a:t> </a:t>
            </a:r>
            <a:r>
              <a:rPr lang="it-IT" err="1"/>
              <a:t>phenomena</a:t>
            </a:r>
            <a:r>
              <a:rPr lang="it-IT" dirty="0"/>
              <a:t> with </a:t>
            </a:r>
            <a:r>
              <a:rPr lang="it-IT" err="1"/>
              <a:t>PDEs</a:t>
            </a:r>
            <a:r>
              <a:rPr lang="it-IT" dirty="0"/>
              <a:t> and </a:t>
            </a:r>
            <a:r>
              <a:rPr lang="it-IT" err="1"/>
              <a:t>ODEs</a:t>
            </a:r>
            <a:endParaRPr lang="it-IT"/>
          </a:p>
          <a:p>
            <a:endParaRPr lang="it-IT"/>
          </a:p>
          <a:p>
            <a:r>
              <a:rPr lang="it-IT" dirty="0"/>
              <a:t>Second-part(Giulio)</a:t>
            </a:r>
          </a:p>
          <a:p>
            <a:pPr marL="285750" indent="-285750">
              <a:buFont typeface="Arial"/>
              <a:buChar char="•"/>
            </a:pPr>
            <a:r>
              <a:rPr lang="it-IT" dirty="0"/>
              <a:t>Solving </a:t>
            </a:r>
            <a:r>
              <a:rPr lang="it-IT" err="1"/>
              <a:t>Differential</a:t>
            </a:r>
            <a:r>
              <a:rPr lang="it-IT" dirty="0"/>
              <a:t> </a:t>
            </a:r>
            <a:r>
              <a:rPr lang="it-IT" err="1"/>
              <a:t>Equations</a:t>
            </a:r>
            <a:r>
              <a:rPr lang="it-IT" dirty="0"/>
              <a:t> with </a:t>
            </a:r>
            <a:r>
              <a:rPr lang="it-IT" err="1"/>
              <a:t>simple</a:t>
            </a:r>
            <a:r>
              <a:rPr lang="it-IT" dirty="0"/>
              <a:t> </a:t>
            </a:r>
            <a:r>
              <a:rPr lang="it-IT" err="1"/>
              <a:t>NNs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dirty="0" err="1"/>
              <a:t>Introduction</a:t>
            </a:r>
            <a:r>
              <a:rPr lang="it-IT" dirty="0"/>
              <a:t> to </a:t>
            </a:r>
            <a:r>
              <a:rPr lang="it-IT" dirty="0" err="1"/>
              <a:t>PINNs</a:t>
            </a:r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err="1"/>
              <a:t>Confrontation</a:t>
            </a:r>
            <a:endParaRPr lang="it-IT"/>
          </a:p>
          <a:p>
            <a:endParaRPr lang="it-IT"/>
          </a:p>
          <a:p>
            <a:r>
              <a:rPr lang="it-IT" dirty="0"/>
              <a:t>Third-part(Rita)</a:t>
            </a:r>
          </a:p>
          <a:p>
            <a:pPr marL="285750" indent="-285750">
              <a:buFont typeface="Arial"/>
              <a:buChar char="•"/>
            </a:pPr>
            <a:r>
              <a:rPr lang="it-IT" dirty="0" err="1"/>
              <a:t>Limitiatipns</a:t>
            </a:r>
            <a:r>
              <a:rPr lang="it-IT" dirty="0"/>
              <a:t> of </a:t>
            </a:r>
            <a:r>
              <a:rPr lang="it-IT" dirty="0" err="1"/>
              <a:t>classical</a:t>
            </a:r>
            <a:r>
              <a:rPr lang="it-IT" dirty="0"/>
              <a:t> </a:t>
            </a:r>
            <a:r>
              <a:rPr lang="it-IT" dirty="0" err="1"/>
              <a:t>solvers</a:t>
            </a:r>
            <a:endParaRPr lang="it-IT" dirty="0"/>
          </a:p>
          <a:p>
            <a:pPr marL="285750" indent="-285750">
              <a:buFont typeface="Arial"/>
              <a:buChar char="•"/>
            </a:pPr>
            <a:r>
              <a:rPr lang="it-IT" dirty="0"/>
              <a:t>Three </a:t>
            </a:r>
            <a:r>
              <a:rPr lang="it-IT" dirty="0" err="1"/>
              <a:t>kind</a:t>
            </a:r>
            <a:r>
              <a:rPr lang="it-IT" dirty="0"/>
              <a:t> of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PINNs</a:t>
            </a:r>
            <a:r>
              <a:rPr lang="it-IT" dirty="0"/>
              <a:t> can solve</a:t>
            </a:r>
          </a:p>
          <a:p>
            <a:endParaRPr lang="it-IT" dirty="0"/>
          </a:p>
          <a:p>
            <a:r>
              <a:rPr lang="it-IT" dirty="0" err="1"/>
              <a:t>Fourth</a:t>
            </a:r>
            <a:r>
              <a:rPr lang="it-IT" dirty="0"/>
              <a:t>-part</a:t>
            </a:r>
          </a:p>
          <a:p>
            <a:pPr>
              <a:buFont typeface="Arial"/>
              <a:buChar char="•"/>
            </a:pPr>
            <a:r>
              <a:rPr lang="it-IT" dirty="0" err="1"/>
              <a:t>Our</a:t>
            </a:r>
            <a:r>
              <a:rPr lang="it-IT" dirty="0"/>
              <a:t> work </a:t>
            </a:r>
            <a:r>
              <a:rPr lang="it-IT" dirty="0" err="1"/>
              <a:t>about</a:t>
            </a:r>
            <a:r>
              <a:rPr lang="it-IT" dirty="0"/>
              <a:t> the paper: </a:t>
            </a:r>
            <a:r>
              <a:rPr lang="it-IT" b="1" dirty="0">
                <a:latin typeface="Arial"/>
                <a:cs typeface="Arial"/>
              </a:rPr>
              <a:t>Using Physics-Informed Neural Networks for </a:t>
            </a:r>
            <a:r>
              <a:rPr lang="it-IT" b="1" dirty="0" err="1">
                <a:latin typeface="Arial"/>
                <a:cs typeface="Arial"/>
              </a:rPr>
              <a:t>Modeling</a:t>
            </a:r>
            <a:r>
              <a:rPr lang="it-IT" b="1" dirty="0">
                <a:latin typeface="Arial"/>
                <a:cs typeface="Arial"/>
              </a:rPr>
              <a:t> </a:t>
            </a:r>
            <a:r>
              <a:rPr lang="it-IT" b="1" dirty="0" err="1">
                <a:latin typeface="Arial"/>
                <a:cs typeface="Arial"/>
              </a:rPr>
              <a:t>Biological</a:t>
            </a:r>
            <a:r>
              <a:rPr lang="it-IT" b="1" dirty="0">
                <a:latin typeface="Arial"/>
                <a:cs typeface="Arial"/>
              </a:rPr>
              <a:t> and </a:t>
            </a:r>
            <a:r>
              <a:rPr lang="it-IT" b="1" dirty="0" err="1">
                <a:latin typeface="Arial"/>
                <a:cs typeface="Arial"/>
              </a:rPr>
              <a:t>Epidemiological</a:t>
            </a:r>
            <a:r>
              <a:rPr lang="it-IT" b="1" dirty="0">
                <a:latin typeface="Arial"/>
                <a:cs typeface="Arial"/>
              </a:rPr>
              <a:t> </a:t>
            </a:r>
            <a:r>
              <a:rPr lang="it-IT" b="1" dirty="0" err="1">
                <a:latin typeface="Arial"/>
                <a:cs typeface="Arial"/>
              </a:rPr>
              <a:t>Dynamical</a:t>
            </a:r>
            <a:r>
              <a:rPr lang="it-IT" b="1" dirty="0">
                <a:latin typeface="Arial"/>
                <a:cs typeface="Arial"/>
              </a:rPr>
              <a:t> Systems</a:t>
            </a:r>
          </a:p>
          <a:p>
            <a:pPr>
              <a:buFont typeface="Arial"/>
              <a:buChar char="•"/>
            </a:pPr>
            <a:endParaRPr lang="it-IT" sz="1000" b="1" dirty="0">
              <a:solidFill>
                <a:srgbClr val="4F567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124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53E699-7E68-2D2F-4207-6531D7B5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428621-FF86-6ABD-BB25-C42B5BBB797B}"/>
              </a:ext>
            </a:extLst>
          </p:cNvPr>
          <p:cNvSpPr txBox="1"/>
          <p:nvPr/>
        </p:nvSpPr>
        <p:spPr>
          <a:xfrm>
            <a:off x="832558" y="390922"/>
            <a:ext cx="74769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Good Features of PINNs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8CA5D5-EA62-686F-9C62-A786267F74A1}"/>
              </a:ext>
            </a:extLst>
          </p:cNvPr>
          <p:cNvSpPr txBox="1"/>
          <p:nvPr/>
        </p:nvSpPr>
        <p:spPr>
          <a:xfrm>
            <a:off x="296333" y="1009616"/>
            <a:ext cx="842433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u="sng" noProof="0"/>
              <a:t>Why PINNs?</a:t>
            </a:r>
            <a:endParaRPr lang="en-US" b="1" u="sng" noProof="0"/>
          </a:p>
          <a:p>
            <a:pPr algn="ctr"/>
            <a:endParaRPr lang="en-US" sz="1400" b="1" u="sng" noProof="0"/>
          </a:p>
          <a:p>
            <a:pPr algn="ctr"/>
            <a:endParaRPr lang="en-US" sz="1400" b="1" u="sng"/>
          </a:p>
          <a:p>
            <a:pPr algn="ctr"/>
            <a:endParaRPr lang="en-US" sz="1400" b="1" u="sng" noProof="0"/>
          </a:p>
          <a:p>
            <a:pPr marL="342900" indent="-342900">
              <a:buAutoNum type="arabicPeriod"/>
            </a:pPr>
            <a:r>
              <a:rPr lang="en-US" sz="1400" b="1" noProof="0"/>
              <a:t>In principle Meshless</a:t>
            </a:r>
            <a:endParaRPr lang="en-US" b="1" noProof="0"/>
          </a:p>
          <a:p>
            <a:pPr marL="342900" indent="-342900">
              <a:buFontTx/>
              <a:buAutoNum type="arabicPeriod"/>
            </a:pPr>
            <a:endParaRPr lang="en-US" sz="1400" b="1" noProof="0"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r>
              <a:rPr lang="en-US" sz="1400" b="1" noProof="0">
                <a:ea typeface="+mn-lt"/>
                <a:cs typeface="+mn-lt"/>
              </a:rPr>
              <a:t>Can tackle a great variety of problems</a:t>
            </a:r>
            <a:r>
              <a:rPr lang="en-US" sz="1400" noProof="0">
                <a:ea typeface="+mn-lt"/>
                <a:cs typeface="+mn-lt"/>
              </a:rPr>
              <a:t>(will be explained later)</a:t>
            </a:r>
          </a:p>
          <a:p>
            <a:pPr marL="342900" indent="-342900">
              <a:buFontTx/>
              <a:buAutoNum type="arabicPeriod"/>
            </a:pPr>
            <a:endParaRPr lang="en-US" sz="1400" noProof="0"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r>
              <a:rPr lang="en-US" sz="1400" b="1" noProof="0">
                <a:ea typeface="+mn-lt"/>
                <a:cs typeface="+mn-lt"/>
              </a:rPr>
              <a:t>They require less experimental data</a:t>
            </a:r>
            <a:r>
              <a:rPr lang="en-US" sz="1400" noProof="0">
                <a:ea typeface="+mn-lt"/>
                <a:cs typeface="+mn-lt"/>
              </a:rPr>
              <a:t> compared to purely data-driven approaches.</a:t>
            </a:r>
          </a:p>
          <a:p>
            <a:pPr marL="342900" indent="-342900">
              <a:buFontTx/>
              <a:buAutoNum type="arabicPeriod"/>
            </a:pPr>
            <a:endParaRPr lang="en-US" sz="1400" noProof="0"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r>
              <a:rPr lang="en-US" sz="1400" b="1" noProof="0">
                <a:ea typeface="+mn-lt"/>
                <a:cs typeface="+mn-lt"/>
              </a:rPr>
              <a:t>Robustness to noisy data</a:t>
            </a:r>
            <a:r>
              <a:rPr lang="en-US" sz="1400" noProof="0">
                <a:ea typeface="+mn-lt"/>
                <a:cs typeface="+mn-lt"/>
              </a:rPr>
              <a:t>, as the physics-informed loss acts as a </a:t>
            </a:r>
            <a:r>
              <a:rPr lang="en-US" sz="1400" noProof="0" err="1">
                <a:ea typeface="+mn-lt"/>
                <a:cs typeface="+mn-lt"/>
              </a:rPr>
              <a:t>regularizer</a:t>
            </a:r>
            <a:endParaRPr lang="en-US" sz="1400" noProof="0"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endParaRPr lang="en-US" sz="1400" noProof="0"/>
          </a:p>
          <a:p>
            <a:pPr marL="342900" indent="-342900">
              <a:buFontTx/>
              <a:buAutoNum type="arabicPeriod"/>
            </a:pPr>
            <a:r>
              <a:rPr lang="en-US" sz="1400" b="1" noProof="0"/>
              <a:t>Relative Easy To implement </a:t>
            </a:r>
            <a:r>
              <a:rPr lang="en-US" sz="1400" noProof="0"/>
              <a:t>since it could be a simple MLP and there are modern frameworks like </a:t>
            </a:r>
            <a:r>
              <a:rPr lang="en-US" sz="1400" noProof="0" err="1"/>
              <a:t>PyTorch</a:t>
            </a:r>
            <a:r>
              <a:rPr lang="en-US" sz="1400" noProof="0"/>
              <a:t>/</a:t>
            </a:r>
            <a:r>
              <a:rPr lang="en-US" sz="1400" noProof="0" err="1"/>
              <a:t>Tensorflow</a:t>
            </a:r>
            <a:r>
              <a:rPr lang="en-US" sz="1400" noProof="0"/>
              <a:t> that support PINNs</a:t>
            </a:r>
          </a:p>
          <a:p>
            <a:pPr marL="342900" indent="-342900">
              <a:buFontTx/>
              <a:buAutoNum type="arabicPeriod"/>
            </a:pPr>
            <a:endParaRPr lang="en-US" sz="1400" noProof="0"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r>
              <a:rPr lang="en-US" sz="1400" b="1" noProof="0">
                <a:ea typeface="+mn-lt"/>
                <a:cs typeface="+mn-lt"/>
              </a:rPr>
              <a:t>Scalable </a:t>
            </a:r>
            <a:r>
              <a:rPr lang="en-US" sz="1400" noProof="0">
                <a:ea typeface="+mn-lt"/>
                <a:cs typeface="+mn-lt"/>
              </a:rPr>
              <a:t>to different PDEs</a:t>
            </a:r>
          </a:p>
          <a:p>
            <a:pPr marL="342900" indent="-342900">
              <a:buFontTx/>
              <a:buAutoNum type="arabicPeriod"/>
            </a:pPr>
            <a:endParaRPr lang="en-US" sz="1400" noProof="0">
              <a:ea typeface="+mn-lt"/>
              <a:cs typeface="+mn-lt"/>
            </a:endParaRPr>
          </a:p>
          <a:p>
            <a:pPr marL="342900" indent="-342900">
              <a:buFontTx/>
              <a:buAutoNum type="arabicPeriod"/>
            </a:pPr>
            <a:r>
              <a:rPr lang="en-US" sz="1400" b="1" noProof="0"/>
              <a:t>Scalable </a:t>
            </a:r>
            <a:r>
              <a:rPr lang="en-US" sz="1400" noProof="0"/>
              <a:t>to dimensions and complex geometries</a:t>
            </a:r>
          </a:p>
        </p:txBody>
      </p:sp>
      <p:pic>
        <p:nvPicPr>
          <p:cNvPr id="2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ED8A89A2-5BD8-A9E3-B08B-3DA1F01C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29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6263D-A03A-25A0-DC6C-37C5426A9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8526A3-E18D-8B9B-E892-11701DC59D88}"/>
              </a:ext>
            </a:extLst>
          </p:cNvPr>
          <p:cNvSpPr txBox="1"/>
          <p:nvPr/>
        </p:nvSpPr>
        <p:spPr>
          <a:xfrm>
            <a:off x="832558" y="390922"/>
            <a:ext cx="74769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Our analysis</a:t>
            </a:r>
            <a:endParaRPr lang="en-US" sz="2400" noProof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F3A542-4EED-E5FB-79F2-D221B69E45FD}"/>
              </a:ext>
            </a:extLst>
          </p:cNvPr>
          <p:cNvSpPr txBox="1"/>
          <p:nvPr/>
        </p:nvSpPr>
        <p:spPr>
          <a:xfrm>
            <a:off x="296333" y="1009616"/>
            <a:ext cx="8424334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We trained </a:t>
            </a:r>
            <a:r>
              <a:rPr lang="en-US" sz="1400" b="1"/>
              <a:t>Physics-Informed Neural Networks (PINNs)</a:t>
            </a:r>
            <a:r>
              <a:rPr lang="en-US" sz="1400"/>
              <a:t> on </a:t>
            </a:r>
            <a:r>
              <a:rPr lang="it-IT" sz="1400"/>
              <a:t>multiple models</a:t>
            </a:r>
            <a:r>
              <a:rPr lang="en-US" sz="1400"/>
              <a:t>, for each of which we addressed the forward and inverse problem.</a:t>
            </a:r>
          </a:p>
          <a:p>
            <a:endParaRPr lang="en-US" sz="1400" noProof="0"/>
          </a:p>
          <a:p>
            <a:r>
              <a:rPr lang="en-US" sz="1400"/>
              <a:t>In some case, we replicated and extended the methodology from </a:t>
            </a:r>
            <a:r>
              <a:rPr lang="en-US" sz="1400" b="1"/>
              <a:t>Farea et al. (2025)</a:t>
            </a:r>
            <a:r>
              <a:rPr lang="en-US" sz="1400"/>
              <a:t>: </a:t>
            </a:r>
            <a:r>
              <a:rPr lang="en-US" sz="1400" i="1"/>
              <a:t>Using Physics-Informed Neural Networks for Biological and Epidemiological Dynamical Systems</a:t>
            </a:r>
          </a:p>
          <a:p>
            <a:endParaRPr lang="en-US" sz="1400" i="1"/>
          </a:p>
          <a:p>
            <a:endParaRPr lang="en-US" sz="1400" noProof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Giulio: </a:t>
            </a:r>
            <a:endParaRPr lang="en-US"/>
          </a:p>
          <a:p>
            <a:endParaRPr lang="en-US" sz="1400" b="1" u="sng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b="1" u="sng"/>
              <a:t>Eulero-Bernoulli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b="1" u="sng"/>
              <a:t>Tumor Growth Size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400" b="1" u="sng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400" b="1" u="sn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Michela: </a:t>
            </a:r>
            <a:endParaRPr lang="en-US"/>
          </a:p>
          <a:p>
            <a:endParaRPr lang="en-US" sz="1400" b="1" u="sng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b="1" u="sng"/>
              <a:t>SIR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Rita: </a:t>
            </a:r>
            <a:endParaRPr lang="en-US" noProof="0"/>
          </a:p>
          <a:p>
            <a:endParaRPr lang="en-US" sz="1400" b="1" u="sng" noProof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b="1" u="sng"/>
              <a:t>Gene Expression Model </a:t>
            </a:r>
          </a:p>
          <a:p>
            <a:pPr algn="ctr"/>
            <a:endParaRPr lang="en-US" sz="1400" b="1" u="sng" noProof="0"/>
          </a:p>
        </p:txBody>
      </p:sp>
      <p:pic>
        <p:nvPicPr>
          <p:cNvPr id="2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3E3BDF69-F9A4-5CA4-DAA2-35E47C975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04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BFE4402D-A4F1-9AFF-23F3-94E94B607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8D911F-C30C-6AD5-BEFE-01B7F39E1988}"/>
              </a:ext>
            </a:extLst>
          </p:cNvPr>
          <p:cNvSpPr txBox="1"/>
          <p:nvPr/>
        </p:nvSpPr>
        <p:spPr>
          <a:xfrm>
            <a:off x="1305563" y="3046551"/>
            <a:ext cx="652565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/>
              <a:t>GIULIO</a:t>
            </a:r>
            <a:endParaRPr lang="en-US" sz="4400" noProof="0" dirty="0"/>
          </a:p>
        </p:txBody>
      </p:sp>
    </p:spTree>
    <p:extLst>
      <p:ext uri="{BB962C8B-B14F-4D97-AF65-F5344CB8AC3E}">
        <p14:creationId xmlns:p14="http://schemas.microsoft.com/office/powerpoint/2010/main" val="2319021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A2E82-2CB1-E360-8EA9-B9DAED376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C1555CA9-BDB5-A31E-2D29-39D57FBD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D581588-33B7-92A8-1ECA-C78BAFF5C727}"/>
              </a:ext>
            </a:extLst>
          </p:cNvPr>
          <p:cNvSpPr txBox="1"/>
          <p:nvPr/>
        </p:nvSpPr>
        <p:spPr>
          <a:xfrm>
            <a:off x="1312843" y="236373"/>
            <a:ext cx="65256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1D-Eulero-Bernoulli Equation</a:t>
            </a:r>
          </a:p>
        </p:txBody>
      </p:sp>
      <p:pic>
        <p:nvPicPr>
          <p:cNvPr id="2" name="Immagine 1" descr="Immagine che contiene Carattere, schermata, testo, tipografia&#10;&#10;Il contenuto generato dall&amp;#39;IA potrebbe non essere corretto.">
            <a:extLst>
              <a:ext uri="{FF2B5EF4-FFF2-40B4-BE49-F238E27FC236}">
                <a16:creationId xmlns:a16="http://schemas.microsoft.com/office/drawing/2014/main" id="{9215E462-7144-4107-A15E-3F7D2CD5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7" y="950950"/>
            <a:ext cx="2240212" cy="1862195"/>
          </a:xfrm>
          <a:prstGeom prst="rect">
            <a:avLst/>
          </a:prstGeom>
        </p:spPr>
      </p:pic>
      <p:pic>
        <p:nvPicPr>
          <p:cNvPr id="3" name="Immagine 2" descr="Immagine che contiene Carattere, Elementi grafici, simbol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445B54B6-204E-844C-3D3C-38F041169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8" y="3431926"/>
            <a:ext cx="1882622" cy="37055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6BE5F9-E84B-6D41-98EA-3D3A2C6C4307}"/>
              </a:ext>
            </a:extLst>
          </p:cNvPr>
          <p:cNvSpPr txBox="1"/>
          <p:nvPr/>
        </p:nvSpPr>
        <p:spPr>
          <a:xfrm>
            <a:off x="189668" y="3064637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Load Distribution:</a:t>
            </a:r>
            <a:endParaRPr lang="en-US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9B19FA2-A779-692C-A6BB-4DFD43ADA139}"/>
              </a:ext>
            </a:extLst>
          </p:cNvPr>
          <p:cNvSpPr txBox="1"/>
          <p:nvPr/>
        </p:nvSpPr>
        <p:spPr>
          <a:xfrm>
            <a:off x="189668" y="638881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The Equation:</a:t>
            </a:r>
            <a:endParaRPr lang="en-US" noProof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64F330-C3D0-0C03-4C44-8AFFDFA0ED3B}"/>
              </a:ext>
            </a:extLst>
          </p:cNvPr>
          <p:cNvSpPr txBox="1"/>
          <p:nvPr/>
        </p:nvSpPr>
        <p:spPr>
          <a:xfrm>
            <a:off x="189667" y="393311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Analytical Solution:</a:t>
            </a:r>
            <a:endParaRPr lang="en-US" noProof="0"/>
          </a:p>
        </p:txBody>
      </p:sp>
      <p:pic>
        <p:nvPicPr>
          <p:cNvPr id="11" name="Immagine 10" descr="Immagine che contiene Carattere, linea, tipografia&#10;&#10;Il contenuto generato dall&amp;#39;IA potrebbe non essere corretto.">
            <a:extLst>
              <a:ext uri="{FF2B5EF4-FFF2-40B4-BE49-F238E27FC236}">
                <a16:creationId xmlns:a16="http://schemas.microsoft.com/office/drawing/2014/main" id="{897F6062-CF2E-4B43-4771-F938D225F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74" y="4242056"/>
            <a:ext cx="3706307" cy="510150"/>
          </a:xfrm>
          <a:prstGeom prst="rect">
            <a:avLst/>
          </a:prstGeom>
        </p:spPr>
      </p:pic>
      <p:pic>
        <p:nvPicPr>
          <p:cNvPr id="14" name="Immagine 13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0058CCB1-3F19-0069-E74A-2F39CC21D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729" y="987980"/>
            <a:ext cx="4076700" cy="31051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2452B3-B256-0DBC-7138-D55B959FA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810" y="2127050"/>
            <a:ext cx="381000" cy="447675"/>
          </a:xfrm>
          <a:prstGeom prst="rect">
            <a:avLst/>
          </a:prstGeom>
        </p:spPr>
      </p:pic>
      <p:pic>
        <p:nvPicPr>
          <p:cNvPr id="16" name="Immagine 15" descr="Immagine che contiene Carattere, Elementi grafici, logo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6C2A7209-F5A6-FBE3-9056-CFBF1D619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4851" y="2130708"/>
            <a:ext cx="1881582" cy="51023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60EC643-530F-1A13-1857-6E22B4B579C9}"/>
              </a:ext>
            </a:extLst>
          </p:cNvPr>
          <p:cNvSpPr txBox="1"/>
          <p:nvPr/>
        </p:nvSpPr>
        <p:spPr>
          <a:xfrm>
            <a:off x="189667" y="500104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Loss:</a:t>
            </a:r>
          </a:p>
        </p:txBody>
      </p:sp>
      <p:pic>
        <p:nvPicPr>
          <p:cNvPr id="6" name="Immagine 5" descr="Immagine che contiene Carattere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F48C0DFE-6126-734E-936D-5DDC17277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30506" y="5154961"/>
            <a:ext cx="7932145" cy="88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25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9892D-CF42-0ED4-06CE-6920AC339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65DDC33C-D502-D424-36AE-DA514D6A1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7380FD-3C59-2829-B189-733D88DD3F3A}"/>
              </a:ext>
            </a:extLst>
          </p:cNvPr>
          <p:cNvSpPr txBox="1"/>
          <p:nvPr/>
        </p:nvSpPr>
        <p:spPr>
          <a:xfrm>
            <a:off x="1312843" y="236373"/>
            <a:ext cx="65256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1D-Eulero-Bernoulli Equation</a:t>
            </a:r>
          </a:p>
        </p:txBody>
      </p:sp>
      <p:pic>
        <p:nvPicPr>
          <p:cNvPr id="14" name="Immagine 13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0EF8F199-78FD-AD4C-E3D4-9E530B323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729" y="987980"/>
            <a:ext cx="4076700" cy="31051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7B5E8D99-74AC-4FEB-CFC3-1C88FD2E4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810" y="2127050"/>
            <a:ext cx="381000" cy="447675"/>
          </a:xfrm>
          <a:prstGeom prst="rect">
            <a:avLst/>
          </a:prstGeom>
        </p:spPr>
      </p:pic>
      <p:pic>
        <p:nvPicPr>
          <p:cNvPr id="16" name="Immagine 15" descr="Immagine che contiene Carattere, Elementi grafici, logo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C3A556D9-B2F7-F8D0-5FEA-C243CB65F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851" y="2130708"/>
            <a:ext cx="1881582" cy="51023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4EB0B34-3996-B97D-BA77-A64BD0B4FB79}"/>
              </a:ext>
            </a:extLst>
          </p:cNvPr>
          <p:cNvSpPr txBox="1"/>
          <p:nvPr/>
        </p:nvSpPr>
        <p:spPr>
          <a:xfrm>
            <a:off x="389319" y="1187919"/>
            <a:ext cx="27431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u="sng" noProof="0"/>
              <a:t>Architecture: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MLP 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Input dimension 1D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Output dimension 1D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#Hidden Layers: 4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#Neurons: 64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F89A23-C2EA-8C09-6F55-6580FE5AA8EC}"/>
              </a:ext>
            </a:extLst>
          </p:cNvPr>
          <p:cNvSpPr txBox="1"/>
          <p:nvPr/>
        </p:nvSpPr>
        <p:spPr>
          <a:xfrm>
            <a:off x="389319" y="2735211"/>
            <a:ext cx="27431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u="sng" noProof="0"/>
              <a:t>Other Hyper Parameters: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Learning rate 0.001</a:t>
            </a:r>
            <a:endParaRPr lang="en-US" noProof="0"/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#Epochs: 15000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#Collocation points: 50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Physic weight 0.5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Boundary Weight 1</a:t>
            </a:r>
          </a:p>
        </p:txBody>
      </p:sp>
    </p:spTree>
    <p:extLst>
      <p:ext uri="{BB962C8B-B14F-4D97-AF65-F5344CB8AC3E}">
        <p14:creationId xmlns:p14="http://schemas.microsoft.com/office/powerpoint/2010/main" val="241969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86DF5E-B808-A025-09A1-8D6715C1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4F13E883-210B-4E37-33F6-02B16227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015CA7-CE31-03DD-1F8C-5BEEE05D6886}"/>
              </a:ext>
            </a:extLst>
          </p:cNvPr>
          <p:cNvSpPr txBox="1"/>
          <p:nvPr/>
        </p:nvSpPr>
        <p:spPr>
          <a:xfrm>
            <a:off x="3057181" y="386071"/>
            <a:ext cx="30369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0"/>
              <a:t>DIVERGENCE!</a:t>
            </a:r>
          </a:p>
        </p:txBody>
      </p:sp>
      <p:pic>
        <p:nvPicPr>
          <p:cNvPr id="2" name="Immagine 1" descr="Immagine che contiene testo, schermata, line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DB831173-1B1D-D749-5CB2-88566A5C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309" y="753974"/>
            <a:ext cx="3034691" cy="1157388"/>
          </a:xfrm>
          <a:prstGeom prst="rect">
            <a:avLst/>
          </a:prstGeom>
        </p:spPr>
      </p:pic>
      <p:pic>
        <p:nvPicPr>
          <p:cNvPr id="3" name="Immagine 2" descr="Immagine che contiene testo, schermat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6F33E928-91A9-A21E-5BB5-C62F88163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753974"/>
            <a:ext cx="3164465" cy="1157389"/>
          </a:xfrm>
          <a:prstGeom prst="rect">
            <a:avLst/>
          </a:prstGeom>
        </p:spPr>
      </p:pic>
      <p:pic>
        <p:nvPicPr>
          <p:cNvPr id="6" name="Immagine 5" descr="Immagine che contiene testo, schermata, line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0FBCB99B-7F50-032C-ECD2-75C2F69A3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310" y="1901965"/>
            <a:ext cx="3164463" cy="1157388"/>
          </a:xfrm>
          <a:prstGeom prst="rect">
            <a:avLst/>
          </a:prstGeom>
        </p:spPr>
      </p:pic>
      <p:pic>
        <p:nvPicPr>
          <p:cNvPr id="7" name="Immagine 6" descr="Immagine che contiene testo, schermata, line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B4BF6720-33CA-80D5-DFE0-80DB17688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773" y="1901964"/>
            <a:ext cx="3034691" cy="1157389"/>
          </a:xfrm>
          <a:prstGeom prst="rect">
            <a:avLst/>
          </a:prstGeom>
        </p:spPr>
      </p:pic>
      <p:pic>
        <p:nvPicPr>
          <p:cNvPr id="8" name="Immagine 7" descr="Immagine che contiene testo, schermata, line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EB7475FA-743F-0141-2D3D-048EB12D7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311" y="3049956"/>
            <a:ext cx="3164464" cy="1157388"/>
          </a:xfrm>
          <a:prstGeom prst="rect">
            <a:avLst/>
          </a:prstGeom>
        </p:spPr>
      </p:pic>
      <p:pic>
        <p:nvPicPr>
          <p:cNvPr id="9" name="Immagine 8" descr="Immagine che contiene testo, schermata, line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AE7222D-9A5A-F4EF-D9C1-3A8DE47C5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773" y="3049956"/>
            <a:ext cx="3164464" cy="1157388"/>
          </a:xfrm>
          <a:prstGeom prst="rect">
            <a:avLst/>
          </a:prstGeom>
        </p:spPr>
      </p:pic>
      <p:pic>
        <p:nvPicPr>
          <p:cNvPr id="11" name="Immagine 10" descr="Immagine che contiene testo, schermat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A913F051-0DA6-FA56-6044-1D87A2100E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598" y="4197945"/>
            <a:ext cx="4122788" cy="156667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E813CDD-C069-C75C-EBC0-7CBC0D6DFF1B}"/>
              </a:ext>
            </a:extLst>
          </p:cNvPr>
          <p:cNvSpPr txBox="1"/>
          <p:nvPr/>
        </p:nvSpPr>
        <p:spPr>
          <a:xfrm>
            <a:off x="1211855" y="6323192"/>
            <a:ext cx="65256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1D-Eulero-Bernoulli Equation</a:t>
            </a:r>
          </a:p>
        </p:txBody>
      </p:sp>
    </p:spTree>
    <p:extLst>
      <p:ext uri="{BB962C8B-B14F-4D97-AF65-F5344CB8AC3E}">
        <p14:creationId xmlns:p14="http://schemas.microsoft.com/office/powerpoint/2010/main" val="2828173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A8C047-6792-9761-10FF-C91840F73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E439A5F1-4886-6107-6690-4A0CADF38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7F1753C-604E-7C37-7561-A0D4F000545C}"/>
              </a:ext>
            </a:extLst>
          </p:cNvPr>
          <p:cNvSpPr txBox="1"/>
          <p:nvPr/>
        </p:nvSpPr>
        <p:spPr>
          <a:xfrm>
            <a:off x="3057181" y="386071"/>
            <a:ext cx="30369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0"/>
              <a:t>Why it diverges?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C8513-A5AA-5BB5-1C20-F500DD9E69D9}"/>
              </a:ext>
            </a:extLst>
          </p:cNvPr>
          <p:cNvSpPr txBox="1"/>
          <p:nvPr/>
        </p:nvSpPr>
        <p:spPr>
          <a:xfrm>
            <a:off x="472987" y="96766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Homogeneous equation:</a:t>
            </a:r>
            <a:endParaRPr lang="en-US" noProof="0"/>
          </a:p>
        </p:txBody>
      </p:sp>
      <p:pic>
        <p:nvPicPr>
          <p:cNvPr id="3" name="Immagine 2" descr="Immagine che contiene Carattere, simbolo, testo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B5C558C6-7785-DC72-6BEC-213A67A7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70" y="902406"/>
            <a:ext cx="1134851" cy="42610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EFB0969-3BE1-8740-579A-98CEAE67A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413" y="905564"/>
            <a:ext cx="485775" cy="43815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B047F3-9BC5-9638-1D27-C3BD8D167969}"/>
              </a:ext>
            </a:extLst>
          </p:cNvPr>
          <p:cNvSpPr txBox="1"/>
          <p:nvPr/>
        </p:nvSpPr>
        <p:spPr>
          <a:xfrm>
            <a:off x="4565304" y="96553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Space of Solutions:</a:t>
            </a:r>
          </a:p>
        </p:txBody>
      </p:sp>
      <p:pic>
        <p:nvPicPr>
          <p:cNvPr id="8" name="Immagine 7" descr="Immagine che contiene Carattere, tipografia, calligrafia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70F1DFC6-E306-9384-A3E5-132C785CA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358" y="963000"/>
            <a:ext cx="2729429" cy="32327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6A9FB49-4B63-872D-6CAA-DFE733F5D33A}"/>
              </a:ext>
            </a:extLst>
          </p:cNvPr>
          <p:cNvSpPr txBox="1"/>
          <p:nvPr/>
        </p:nvSpPr>
        <p:spPr>
          <a:xfrm>
            <a:off x="470141" y="1481584"/>
            <a:ext cx="52495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Solution = Special solution + Homogeneous solution</a:t>
            </a:r>
            <a:endParaRPr lang="en-US" noProof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526DAE4-49E9-5E6D-46A5-5C745885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184" y="1419684"/>
            <a:ext cx="485775" cy="438150"/>
          </a:xfrm>
          <a:prstGeom prst="rect">
            <a:avLst/>
          </a:prstGeom>
        </p:spPr>
      </p:pic>
      <p:pic>
        <p:nvPicPr>
          <p:cNvPr id="11" name="Immagine 10" descr="Immagine che contiene Carattere, tipografia, Elementi grafici, calligrafia&#10;&#10;Il contenuto generato dall&amp;#39;IA potrebbe non essere corretto.">
            <a:extLst>
              <a:ext uri="{FF2B5EF4-FFF2-40B4-BE49-F238E27FC236}">
                <a16:creationId xmlns:a16="http://schemas.microsoft.com/office/drawing/2014/main" id="{BEED5F93-B446-C8FA-80AF-07A3833AE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164" y="1531518"/>
            <a:ext cx="2174685" cy="32465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01C660-60C0-165C-6A71-F11A71B1815F}"/>
              </a:ext>
            </a:extLst>
          </p:cNvPr>
          <p:cNvSpPr txBox="1"/>
          <p:nvPr/>
        </p:nvSpPr>
        <p:spPr>
          <a:xfrm>
            <a:off x="474872" y="195781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Boundary conditions</a:t>
            </a:r>
            <a:endParaRPr lang="en-US" noProof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7A72839-74AB-7250-5012-B3A78C895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593" y="1851177"/>
            <a:ext cx="485775" cy="43815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0973A55-B60E-02BA-C445-5C12EDFAB9F9}"/>
              </a:ext>
            </a:extLst>
          </p:cNvPr>
          <p:cNvSpPr txBox="1"/>
          <p:nvPr/>
        </p:nvSpPr>
        <p:spPr>
          <a:xfrm>
            <a:off x="2955390" y="1958420"/>
            <a:ext cx="36520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Unique 3rd degree polynomial shift</a:t>
            </a:r>
          </a:p>
        </p:txBody>
      </p:sp>
      <p:pic>
        <p:nvPicPr>
          <p:cNvPr id="18" name="Immagine 17" descr="Immagine che contiene Carattere, Elementi grafici, nero, calligrafia&#10;&#10;Il contenuto generato dall&amp;#39;IA potrebbe non essere corretto.">
            <a:extLst>
              <a:ext uri="{FF2B5EF4-FFF2-40B4-BE49-F238E27FC236}">
                <a16:creationId xmlns:a16="http://schemas.microsoft.com/office/drawing/2014/main" id="{2916A1E8-6791-8C68-9737-7D7C2C0E0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9391" y="1907925"/>
            <a:ext cx="697506" cy="41646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16499A8-781B-30C7-B008-E9FE4BC6D7C9}"/>
              </a:ext>
            </a:extLst>
          </p:cNvPr>
          <p:cNvSpPr txBox="1"/>
          <p:nvPr/>
        </p:nvSpPr>
        <p:spPr>
          <a:xfrm>
            <a:off x="470942" y="2906440"/>
            <a:ext cx="814146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/>
              <a:t>Physic Loss does not "see" </a:t>
            </a:r>
          </a:p>
        </p:txBody>
      </p:sp>
      <p:pic>
        <p:nvPicPr>
          <p:cNvPr id="20" name="Immagine 19" descr="Immagine che contiene Carattere, Elementi grafici, nero, calligrafia&#10;&#10;Il contenuto generato dall&amp;#39;IA potrebbe non essere corretto.">
            <a:extLst>
              <a:ext uri="{FF2B5EF4-FFF2-40B4-BE49-F238E27FC236}">
                <a16:creationId xmlns:a16="http://schemas.microsoft.com/office/drawing/2014/main" id="{2D90D360-1025-1F0E-EF8D-37C4A0570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4017" y="2853540"/>
            <a:ext cx="697506" cy="41646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E3942A8-E316-CB64-9C6E-B5C72E62DF09}"/>
              </a:ext>
            </a:extLst>
          </p:cNvPr>
          <p:cNvSpPr txBox="1"/>
          <p:nvPr/>
        </p:nvSpPr>
        <p:spPr>
          <a:xfrm>
            <a:off x="3790916" y="2423991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400" noProof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952C51-74D1-2E18-7998-5A0D47A0C60E}"/>
              </a:ext>
            </a:extLst>
          </p:cNvPr>
          <p:cNvSpPr txBox="1"/>
          <p:nvPr/>
        </p:nvSpPr>
        <p:spPr>
          <a:xfrm>
            <a:off x="3665513" y="290856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, It </a:t>
            </a:r>
            <a:r>
              <a:rPr lang="en-US" sz="1400"/>
              <a:t>controls</a:t>
            </a:r>
            <a:r>
              <a:rPr lang="en-US" sz="1400" noProof="0"/>
              <a:t> only</a:t>
            </a:r>
          </a:p>
        </p:txBody>
      </p:sp>
      <p:pic>
        <p:nvPicPr>
          <p:cNvPr id="24" name="Immagine 23" descr="Immagine che contiene Carattere, Elementi grafici, calligrafia, nero&#10;&#10;Il contenuto generato dall&amp;#39;IA potrebbe non essere corretto.">
            <a:extLst>
              <a:ext uri="{FF2B5EF4-FFF2-40B4-BE49-F238E27FC236}">
                <a16:creationId xmlns:a16="http://schemas.microsoft.com/office/drawing/2014/main" id="{F9FF3605-8E50-84F7-E81B-A53FF1250F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6942" y="2853540"/>
            <a:ext cx="785297" cy="44400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B2E7119-2761-EB12-6CE4-34AAADC37051}"/>
              </a:ext>
            </a:extLst>
          </p:cNvPr>
          <p:cNvSpPr txBox="1"/>
          <p:nvPr/>
        </p:nvSpPr>
        <p:spPr>
          <a:xfrm>
            <a:off x="475111" y="242563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Boundary Loss </a:t>
            </a:r>
            <a:r>
              <a:rPr lang="en-US" sz="1400"/>
              <a:t>controls</a:t>
            </a:r>
            <a:endParaRPr lang="en-US" sz="1400" noProof="0"/>
          </a:p>
        </p:txBody>
      </p:sp>
      <p:pic>
        <p:nvPicPr>
          <p:cNvPr id="26" name="Immagine 25" descr="Immagine che contiene Carattere, Elementi grafici, nero, calligrafia&#10;&#10;Il contenuto generato dall&amp;#39;IA potrebbe non essere corretto.">
            <a:extLst>
              <a:ext uri="{FF2B5EF4-FFF2-40B4-BE49-F238E27FC236}">
                <a16:creationId xmlns:a16="http://schemas.microsoft.com/office/drawing/2014/main" id="{3EDA3914-7C80-913F-4ED5-ECA52E0BB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6306" y="2376142"/>
            <a:ext cx="697506" cy="41646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06D056-FE22-E984-1CD5-1A83341D7760}"/>
              </a:ext>
            </a:extLst>
          </p:cNvPr>
          <p:cNvSpPr txBox="1"/>
          <p:nvPr/>
        </p:nvSpPr>
        <p:spPr>
          <a:xfrm>
            <a:off x="473148" y="3266855"/>
            <a:ext cx="56534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Ill </a:t>
            </a:r>
            <a:r>
              <a:rPr lang="en-US" sz="1400" noProof="0" err="1"/>
              <a:t>posedness</a:t>
            </a:r>
            <a:r>
              <a:rPr lang="en-US" sz="1400" noProof="0"/>
              <a:t> of 4th derivative, </a:t>
            </a:r>
            <a:r>
              <a:rPr lang="en-US" sz="1400" noProof="0" err="1"/>
              <a:t>sthocastic</a:t>
            </a:r>
            <a:r>
              <a:rPr lang="en-US" sz="1400" noProof="0"/>
              <a:t> optimization</a:t>
            </a:r>
            <a:endParaRPr lang="en-US" noProof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374E9E4-8224-BB0C-3E85-71FB79239D04}"/>
              </a:ext>
            </a:extLst>
          </p:cNvPr>
          <p:cNvSpPr txBox="1"/>
          <p:nvPr/>
        </p:nvSpPr>
        <p:spPr>
          <a:xfrm>
            <a:off x="918072" y="6323192"/>
            <a:ext cx="65256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1D-Eulero-Bernoulli Equation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1B3FEA83-F565-E50D-FFC5-CAEBD87C1F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9876" y="3806025"/>
            <a:ext cx="4717973" cy="19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30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275BE-9FD8-E371-A601-26A707D44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A26EBB64-7E3A-2A5D-525A-F294EC72E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474321-CB97-1B19-518B-32C3593C76EF}"/>
              </a:ext>
            </a:extLst>
          </p:cNvPr>
          <p:cNvSpPr txBox="1"/>
          <p:nvPr/>
        </p:nvSpPr>
        <p:spPr>
          <a:xfrm>
            <a:off x="3057181" y="312625"/>
            <a:ext cx="30369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0"/>
              <a:t>How to improve?</a:t>
            </a:r>
          </a:p>
        </p:txBody>
      </p:sp>
      <p:pic>
        <p:nvPicPr>
          <p:cNvPr id="3" name="Immagine 2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BE1135B6-A216-F498-B810-D3748CCC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223" y="831908"/>
            <a:ext cx="4076700" cy="31051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90185E8-F672-591A-DD92-8E76BBC09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175" y="1929041"/>
            <a:ext cx="381000" cy="447675"/>
          </a:xfrm>
          <a:prstGeom prst="rect">
            <a:avLst/>
          </a:prstGeom>
        </p:spPr>
      </p:pic>
      <p:pic>
        <p:nvPicPr>
          <p:cNvPr id="7" name="Immagine 6" descr="Immagine che contiene Carattere, Elementi grafici, nero, tipografia&#10;&#10;Il contenuto generato dall&amp;#39;IA potrebbe non essere corretto.">
            <a:extLst>
              <a:ext uri="{FF2B5EF4-FFF2-40B4-BE49-F238E27FC236}">
                <a16:creationId xmlns:a16="http://schemas.microsoft.com/office/drawing/2014/main" id="{8877A398-8715-DCAB-5A2C-01008ABA0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06" y="2021480"/>
            <a:ext cx="4840078" cy="44641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CAB90E1-8A89-EDB7-553F-7C67CD0341C2}"/>
              </a:ext>
            </a:extLst>
          </p:cNvPr>
          <p:cNvSpPr txBox="1"/>
          <p:nvPr/>
        </p:nvSpPr>
        <p:spPr>
          <a:xfrm>
            <a:off x="178162" y="995124"/>
            <a:ext cx="27431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u="sng" noProof="0"/>
              <a:t>Architecture: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MLP 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Input dimension 1D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Output dimension 1D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#Hidden Layers: 3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#Neurons: 64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3DDC78E-CB1B-C3B6-9AA9-6EFF62026583}"/>
              </a:ext>
            </a:extLst>
          </p:cNvPr>
          <p:cNvSpPr txBox="1"/>
          <p:nvPr/>
        </p:nvSpPr>
        <p:spPr>
          <a:xfrm>
            <a:off x="178162" y="2468970"/>
            <a:ext cx="274319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u="sng" noProof="0"/>
              <a:t>Other Hyper Parameters: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Learning rate 0.001</a:t>
            </a:r>
            <a:endParaRPr lang="en-US" noProof="0"/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#Epochs: Early Stopping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#Collocation points: 50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Physic weight 0.5</a:t>
            </a:r>
          </a:p>
          <a:p>
            <a:pPr marL="285750" indent="-285750">
              <a:buFont typeface="Arial"/>
              <a:buChar char="•"/>
            </a:pPr>
            <a:r>
              <a:rPr lang="en-US" sz="1400" noProof="0"/>
              <a:t>Boundary Weight 1</a:t>
            </a:r>
          </a:p>
        </p:txBody>
      </p:sp>
      <p:pic>
        <p:nvPicPr>
          <p:cNvPr id="8" name="Immagine 7" descr="Immagine che contiene testo, linea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7C2E2536-0BAA-2B8D-524E-367156DE8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29" y="4287775"/>
            <a:ext cx="2175832" cy="1055029"/>
          </a:xfrm>
          <a:prstGeom prst="rect">
            <a:avLst/>
          </a:prstGeom>
        </p:spPr>
      </p:pic>
      <p:pic>
        <p:nvPicPr>
          <p:cNvPr id="10" name="Immagine 9" descr="Immagine che contiene testo, Diagramm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4B531359-0D07-5E37-B099-300DCB98B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4652" y="4287773"/>
            <a:ext cx="2552241" cy="1055031"/>
          </a:xfrm>
          <a:prstGeom prst="rect">
            <a:avLst/>
          </a:prstGeom>
        </p:spPr>
      </p:pic>
      <p:pic>
        <p:nvPicPr>
          <p:cNvPr id="13" name="Immagine 12" descr="Immagine che contiene testo, schermat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EC7E5C33-9092-5483-0AF4-97C316A16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3022" y="4286587"/>
            <a:ext cx="2673075" cy="105720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29EEEAF-8851-D979-2A9A-3D2BAC6C2E20}"/>
              </a:ext>
            </a:extLst>
          </p:cNvPr>
          <p:cNvSpPr txBox="1"/>
          <p:nvPr/>
        </p:nvSpPr>
        <p:spPr>
          <a:xfrm>
            <a:off x="1312843" y="6093674"/>
            <a:ext cx="65256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1D-Eulero-Bernoulli Equation</a:t>
            </a:r>
          </a:p>
        </p:txBody>
      </p:sp>
    </p:spTree>
    <p:extLst>
      <p:ext uri="{BB962C8B-B14F-4D97-AF65-F5344CB8AC3E}">
        <p14:creationId xmlns:p14="http://schemas.microsoft.com/office/powerpoint/2010/main" val="2611677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8DE44-63C9-E059-02D0-1A57850CC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3571DF21-6DB4-BC9D-2E7D-910E612C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B0D821-9FE8-7BF2-705C-FDDD44AA0FA7}"/>
              </a:ext>
            </a:extLst>
          </p:cNvPr>
          <p:cNvSpPr txBox="1"/>
          <p:nvPr/>
        </p:nvSpPr>
        <p:spPr>
          <a:xfrm>
            <a:off x="3057181" y="386071"/>
            <a:ext cx="30369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noProof="0"/>
              <a:t>Confrontation</a:t>
            </a:r>
          </a:p>
        </p:txBody>
      </p:sp>
      <p:pic>
        <p:nvPicPr>
          <p:cNvPr id="8" name="Immagine 7" descr="Immagine che contiene testo, linea, Diagramma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9E8293B9-ABE0-A5A1-9903-AC2209138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44" y="1190227"/>
            <a:ext cx="7564914" cy="313716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46FD7A-83F6-B94A-48B8-B448F3264289}"/>
              </a:ext>
            </a:extLst>
          </p:cNvPr>
          <p:cNvSpPr txBox="1"/>
          <p:nvPr/>
        </p:nvSpPr>
        <p:spPr>
          <a:xfrm>
            <a:off x="1312843" y="6185481"/>
            <a:ext cx="65256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1D-Eulero-Bernoulli Equation</a:t>
            </a:r>
          </a:p>
        </p:txBody>
      </p:sp>
    </p:spTree>
    <p:extLst>
      <p:ext uri="{BB962C8B-B14F-4D97-AF65-F5344CB8AC3E}">
        <p14:creationId xmlns:p14="http://schemas.microsoft.com/office/powerpoint/2010/main" val="259759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3684D3-E05A-80FA-6CCB-B921A78CD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17B1352F-3ABE-AC8C-ACAF-8B958FCA3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1B1DD27-48A8-141B-CAC3-95D847ED07AC}"/>
              </a:ext>
            </a:extLst>
          </p:cNvPr>
          <p:cNvSpPr txBox="1"/>
          <p:nvPr/>
        </p:nvSpPr>
        <p:spPr>
          <a:xfrm>
            <a:off x="3075542" y="267644"/>
            <a:ext cx="29910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Tumor Growth Size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D721A4-B6B3-A907-5302-6AAD72878C30}"/>
              </a:ext>
            </a:extLst>
          </p:cNvPr>
          <p:cNvSpPr txBox="1"/>
          <p:nvPr/>
        </p:nvSpPr>
        <p:spPr>
          <a:xfrm>
            <a:off x="489144" y="1157973"/>
            <a:ext cx="7324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Aim: Model the tumor growth size using PINNs, make estimations on parameters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D2275-426B-540D-6182-AE2BFA9C31C2}"/>
              </a:ext>
            </a:extLst>
          </p:cNvPr>
          <p:cNvSpPr txBox="1"/>
          <p:nvPr/>
        </p:nvSpPr>
        <p:spPr>
          <a:xfrm>
            <a:off x="489143" y="1635370"/>
            <a:ext cx="63971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noProof="0"/>
              <a:t>Apply the Gompertz Model with analytical solution:</a:t>
            </a:r>
          </a:p>
        </p:txBody>
      </p:sp>
      <p:pic>
        <p:nvPicPr>
          <p:cNvPr id="7" name="Immagine 6" descr="Immagine che contiene Carattere, calligrafia, simbolo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DF470509-6B8F-B467-4E94-3D25AFB8A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89" y="2032405"/>
            <a:ext cx="2050286" cy="500236"/>
          </a:xfrm>
          <a:prstGeom prst="rect">
            <a:avLst/>
          </a:prstGeom>
        </p:spPr>
      </p:pic>
      <p:pic>
        <p:nvPicPr>
          <p:cNvPr id="9" name="Immagine 8" descr="Immagine che contiene Carattere, Elementi grafici, linea, calligrafia&#10;&#10;Il contenuto generato dall&amp;#39;IA potrebbe non essere corretto.">
            <a:extLst>
              <a:ext uri="{FF2B5EF4-FFF2-40B4-BE49-F238E27FC236}">
                <a16:creationId xmlns:a16="http://schemas.microsoft.com/office/drawing/2014/main" id="{24EDEF24-84B1-6670-7CE9-D9391F3B7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89" y="2621900"/>
            <a:ext cx="3171252" cy="5125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DC0B73-0B8D-B1BC-224D-4F439BB2376B}"/>
              </a:ext>
            </a:extLst>
          </p:cNvPr>
          <p:cNvSpPr txBox="1"/>
          <p:nvPr/>
        </p:nvSpPr>
        <p:spPr>
          <a:xfrm>
            <a:off x="530037" y="3426213"/>
            <a:ext cx="2541222" cy="8822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u="sng" err="1"/>
              <a:t>Variable</a:t>
            </a:r>
            <a:r>
              <a:rPr lang="it-IT" sz="1400" u="sng"/>
              <a:t>:</a:t>
            </a:r>
          </a:p>
          <a:p>
            <a:r>
              <a:rPr lang="it-IT" sz="1400" i="1">
                <a:latin typeface="Cambria Math"/>
                <a:ea typeface="Cambria Math"/>
              </a:rPr>
              <a:t>X(t) </a:t>
            </a:r>
            <a:r>
              <a:rPr lang="it-IT" sz="1400" i="1" err="1">
                <a:latin typeface="Century Gothic"/>
                <a:ea typeface="Cambria Math"/>
              </a:rPr>
              <a:t>is</a:t>
            </a:r>
            <a:r>
              <a:rPr lang="it-IT" sz="1400" i="1">
                <a:latin typeface="Century Gothic"/>
                <a:ea typeface="Cambria Math"/>
              </a:rPr>
              <a:t> the </a:t>
            </a:r>
            <a:r>
              <a:rPr lang="it-IT" sz="1400" i="1" err="1">
                <a:latin typeface="Century Gothic"/>
                <a:ea typeface="Cambria Math"/>
              </a:rPr>
              <a:t>Tumor</a:t>
            </a:r>
            <a:r>
              <a:rPr lang="it-IT" sz="1400" i="1">
                <a:latin typeface="Century Gothic"/>
                <a:ea typeface="Cambria Math"/>
              </a:rPr>
              <a:t> </a:t>
            </a:r>
            <a:r>
              <a:rPr lang="it-IT" sz="1400" i="1" err="1">
                <a:latin typeface="Century Gothic"/>
                <a:ea typeface="Cambria Math"/>
              </a:rPr>
              <a:t>growth</a:t>
            </a:r>
            <a:r>
              <a:rPr lang="it-IT" sz="1400" i="1">
                <a:latin typeface="Century Gothic"/>
                <a:ea typeface="Cambria Math"/>
              </a:rPr>
              <a:t> size, [</a:t>
            </a:r>
            <a:r>
              <a:rPr lang="it-IT" sz="1400" i="1">
                <a:latin typeface="Cambria Math"/>
                <a:ea typeface="Cambria Math"/>
              </a:rPr>
              <a:t>X(t)</a:t>
            </a:r>
            <a:r>
              <a:rPr lang="it-IT" sz="1400" i="1">
                <a:latin typeface="Century Gothic"/>
                <a:ea typeface="Cambria Math"/>
              </a:rPr>
              <a:t>] = g or </a:t>
            </a:r>
            <a:r>
              <a:rPr lang="it-IT" sz="1400">
                <a:ea typeface="+mn-lt"/>
                <a:cs typeface="+mn-lt"/>
              </a:rPr>
              <a:t>mm</a:t>
            </a:r>
            <a:r>
              <a:rPr lang="it-IT" sz="1400" baseline="30000">
                <a:ea typeface="+mn-lt"/>
                <a:cs typeface="+mn-lt"/>
              </a:rPr>
              <a:t>3</a:t>
            </a:r>
            <a:endParaRPr lang="it-IT" sz="1400" baseline="30000">
              <a:latin typeface="Century Gothic"/>
              <a:ea typeface="Cambria Math"/>
              <a:cs typeface="Calibri"/>
            </a:endParaRPr>
          </a:p>
          <a:p>
            <a:endParaRPr lang="it-IT" sz="1400" baseline="30000">
              <a:latin typeface="Century Gothic"/>
              <a:ea typeface="Cambria Math"/>
              <a:cs typeface="Calibri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4EF61E-706E-E14F-2F37-19102ED38B1C}"/>
              </a:ext>
            </a:extLst>
          </p:cNvPr>
          <p:cNvSpPr txBox="1"/>
          <p:nvPr/>
        </p:nvSpPr>
        <p:spPr>
          <a:xfrm>
            <a:off x="4872516" y="3426211"/>
            <a:ext cx="4074403" cy="13644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u="sng" err="1"/>
              <a:t>Parameters</a:t>
            </a:r>
            <a:endParaRPr lang="it-IT" sz="1400" u="sng"/>
          </a:p>
          <a:p>
            <a:pPr marL="285750" indent="-285750">
              <a:buFont typeface="Arial"/>
              <a:buChar char="•"/>
            </a:pPr>
            <a:r>
              <a:rPr lang="it-IT" sz="1400" i="1">
                <a:latin typeface="Cambria Math"/>
                <a:ea typeface="Cambria Math"/>
              </a:rPr>
              <a:t>K  </a:t>
            </a:r>
            <a:r>
              <a:rPr lang="it-IT" sz="1400" i="1" err="1">
                <a:latin typeface="Century Gothic"/>
                <a:ea typeface="Cambria Math"/>
              </a:rPr>
              <a:t>is</a:t>
            </a:r>
            <a:r>
              <a:rPr lang="it-IT" sz="1400" i="1">
                <a:latin typeface="Century Gothic"/>
                <a:ea typeface="Cambria Math"/>
              </a:rPr>
              <a:t> the </a:t>
            </a:r>
            <a:r>
              <a:rPr lang="it-IT" sz="1400" i="1" err="1">
                <a:latin typeface="Century Gothic"/>
                <a:ea typeface="Cambria Math"/>
              </a:rPr>
              <a:t>carrying</a:t>
            </a:r>
            <a:r>
              <a:rPr lang="it-IT" sz="1400" i="1">
                <a:latin typeface="Century Gothic"/>
                <a:ea typeface="Cambria Math"/>
              </a:rPr>
              <a:t> </a:t>
            </a:r>
            <a:r>
              <a:rPr lang="it-IT" sz="1400" i="1" err="1">
                <a:latin typeface="Century Gothic"/>
                <a:ea typeface="Cambria Math"/>
              </a:rPr>
              <a:t>capacity</a:t>
            </a:r>
            <a:r>
              <a:rPr lang="it-IT" sz="1400" i="1">
                <a:latin typeface="Century Gothic"/>
                <a:ea typeface="Cambria Math"/>
              </a:rPr>
              <a:t> [K] = [</a:t>
            </a:r>
            <a:r>
              <a:rPr lang="it-IT" sz="1400" i="1">
                <a:latin typeface="Cambria Math"/>
                <a:ea typeface="Cambria Math"/>
              </a:rPr>
              <a:t>X(t)</a:t>
            </a:r>
            <a:r>
              <a:rPr lang="it-IT" sz="1400" i="1">
                <a:latin typeface="Century Gothic"/>
                <a:ea typeface="Cambria Math"/>
              </a:rPr>
              <a:t>]</a:t>
            </a:r>
            <a:endParaRPr lang="it-IT" sz="1400" i="1">
              <a:latin typeface="Century Gothic"/>
              <a:ea typeface="Cambria Math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600" i="1">
                <a:latin typeface="Cambria Math"/>
                <a:ea typeface="Cambria Math"/>
                <a:cs typeface="Calibri"/>
              </a:rPr>
              <a:t>α  </a:t>
            </a:r>
            <a:r>
              <a:rPr lang="it-IT" sz="1400" i="1" err="1">
                <a:latin typeface="Century Gothic"/>
                <a:ea typeface="Cambria Math"/>
                <a:cs typeface="Calibri"/>
              </a:rPr>
              <a:t>is</a:t>
            </a:r>
            <a:r>
              <a:rPr lang="it-IT" sz="1400" i="1">
                <a:latin typeface="Century Gothic"/>
                <a:ea typeface="Cambria Math"/>
                <a:cs typeface="Calibri"/>
              </a:rPr>
              <a:t> the </a:t>
            </a:r>
            <a:r>
              <a:rPr lang="it-IT" sz="1400" i="1" err="1">
                <a:latin typeface="Century Gothic"/>
                <a:ea typeface="Cambria Math"/>
                <a:cs typeface="Calibri"/>
              </a:rPr>
              <a:t>growth</a:t>
            </a:r>
            <a:r>
              <a:rPr lang="it-IT" sz="1400" i="1">
                <a:latin typeface="Century Gothic"/>
                <a:ea typeface="Cambria Math"/>
                <a:cs typeface="Calibri"/>
              </a:rPr>
              <a:t> rate [</a:t>
            </a:r>
            <a:r>
              <a:rPr lang="it-IT" sz="1600" i="1">
                <a:latin typeface="Cambria Math"/>
                <a:ea typeface="Cambria Math"/>
                <a:cs typeface="Calibri"/>
              </a:rPr>
              <a:t>α</a:t>
            </a:r>
            <a:r>
              <a:rPr lang="it-IT" sz="1400" i="1">
                <a:latin typeface="Century Gothic"/>
                <a:ea typeface="Cambria Math"/>
                <a:cs typeface="Calibri"/>
              </a:rPr>
              <a:t>] = </a:t>
            </a:r>
            <a:r>
              <a:rPr lang="it-IT" sz="1600">
                <a:latin typeface="Cambria Math"/>
                <a:ea typeface="+mn-lt"/>
                <a:cs typeface="+mn-lt"/>
              </a:rPr>
              <a:t>t</a:t>
            </a:r>
            <a:r>
              <a:rPr lang="it-IT" sz="1600" baseline="30000">
                <a:latin typeface="Cambria Math"/>
                <a:ea typeface="+mn-lt"/>
                <a:cs typeface="+mn-lt"/>
              </a:rPr>
              <a:t>-1</a:t>
            </a:r>
          </a:p>
          <a:p>
            <a:pPr marL="285750" indent="-285750">
              <a:buFont typeface="Arial"/>
              <a:buChar char="•"/>
            </a:pPr>
            <a:endParaRPr lang="it-IT" sz="1600" baseline="30000">
              <a:latin typeface="Cambria Math"/>
              <a:ea typeface="Cambria Math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1400" i="1">
              <a:latin typeface="Century Gothic"/>
              <a:ea typeface="Cambria Math"/>
              <a:cs typeface="Calibri"/>
            </a:endParaRPr>
          </a:p>
          <a:p>
            <a:endParaRPr lang="it-IT" sz="1400" i="1">
              <a:latin typeface="Century Gothic"/>
              <a:ea typeface="Cambria Math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63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6DF092-0A46-C2DD-D03D-62EB8C235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DEEB86-5267-7A6C-698C-A182765B8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3628" y="986828"/>
            <a:ext cx="1876933" cy="5495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endParaRPr lang="en-US" sz="1500" noProof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endParaRPr lang="en-US" sz="1500" noProof="0">
              <a:solidFill>
                <a:srgbClr val="FFFFFF"/>
              </a:solidFill>
            </a:endParaRPr>
          </a:p>
        </p:txBody>
      </p:sp>
      <p:pic>
        <p:nvPicPr>
          <p:cNvPr id="1026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452637F2-2324-FD6B-602F-8B0CCBA8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148" y="5686462"/>
            <a:ext cx="1174628" cy="117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3626911-82F6-7A49-A99A-DC7A1003D8CC}"/>
              </a:ext>
            </a:extLst>
          </p:cNvPr>
          <p:cNvSpPr txBox="1"/>
          <p:nvPr/>
        </p:nvSpPr>
        <p:spPr>
          <a:xfrm>
            <a:off x="1567860" y="987748"/>
            <a:ext cx="62526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Segoe UI"/>
              </a:rPr>
              <a:t>Physics – informed neural networks</a:t>
            </a:r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D1AA5BA-5F65-3CB9-4C80-404350709760}"/>
              </a:ext>
            </a:extLst>
          </p:cNvPr>
          <p:cNvSpPr txBox="1"/>
          <p:nvPr/>
        </p:nvSpPr>
        <p:spPr>
          <a:xfrm>
            <a:off x="2518805" y="2546714"/>
            <a:ext cx="435346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/>
              <a:t>Employ</a:t>
            </a:r>
            <a:r>
              <a:rPr lang="it-IT"/>
              <a:t> </a:t>
            </a:r>
            <a:r>
              <a:rPr lang="it-IT" err="1"/>
              <a:t>neural</a:t>
            </a:r>
            <a:r>
              <a:rPr lang="it-IT"/>
              <a:t> networks to solve </a:t>
            </a:r>
            <a:r>
              <a:rPr lang="it-IT" err="1"/>
              <a:t>PDEs</a:t>
            </a:r>
            <a:endParaRPr lang="it-IT"/>
          </a:p>
          <a:p>
            <a:endParaRPr lang="it-IT"/>
          </a:p>
          <a:p>
            <a:endParaRPr lang="it-IT"/>
          </a:p>
          <a:p>
            <a:pPr algn="ctr"/>
            <a:r>
              <a:rPr lang="it-IT" err="1"/>
              <a:t>Processes</a:t>
            </a:r>
            <a:r>
              <a:rPr lang="it-IT"/>
              <a:t> </a:t>
            </a:r>
            <a:r>
              <a:rPr lang="it-IT" err="1"/>
              <a:t>that</a:t>
            </a:r>
            <a:r>
              <a:rPr lang="it-IT"/>
              <a:t> produce </a:t>
            </a:r>
            <a:r>
              <a:rPr lang="it-IT" err="1"/>
              <a:t>natural</a:t>
            </a:r>
            <a:r>
              <a:rPr lang="it-IT"/>
              <a:t> </a:t>
            </a:r>
            <a:r>
              <a:rPr lang="it-IT" err="1"/>
              <a:t>phenomena</a:t>
            </a:r>
            <a:r>
              <a:rPr lang="it-IT"/>
              <a:t> can be </a:t>
            </a:r>
            <a:r>
              <a:rPr lang="it-IT" err="1"/>
              <a:t>described</a:t>
            </a:r>
            <a:r>
              <a:rPr lang="it-IT"/>
              <a:t> with </a:t>
            </a:r>
            <a:r>
              <a:rPr lang="it-IT" err="1"/>
              <a:t>PDEs</a:t>
            </a:r>
          </a:p>
        </p:txBody>
      </p:sp>
    </p:spTree>
    <p:extLst>
      <p:ext uri="{BB962C8B-B14F-4D97-AF65-F5344CB8AC3E}">
        <p14:creationId xmlns:p14="http://schemas.microsoft.com/office/powerpoint/2010/main" val="1916159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077A3-B790-ECD9-493F-F65E88910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272C7F53-570A-0898-2D8C-355E429BF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E30DDBE-3241-92BF-E77A-4CD318573DB2}"/>
              </a:ext>
            </a:extLst>
          </p:cNvPr>
          <p:cNvSpPr txBox="1"/>
          <p:nvPr/>
        </p:nvSpPr>
        <p:spPr>
          <a:xfrm>
            <a:off x="3075542" y="267644"/>
            <a:ext cx="29818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Tumor Growth Size</a:t>
            </a:r>
            <a:r>
              <a:rPr lang="en-US" sz="2400"/>
              <a:t> </a:t>
            </a:r>
            <a:endParaRPr lang="it-IT"/>
          </a:p>
          <a:p>
            <a:pPr algn="ctr"/>
            <a:r>
              <a:rPr lang="en-US" sz="2400"/>
              <a:t>Part 1</a:t>
            </a:r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B3DEE6-5065-7514-1A47-840D3B6B4C29}"/>
              </a:ext>
            </a:extLst>
          </p:cNvPr>
          <p:cNvSpPr txBox="1"/>
          <p:nvPr/>
        </p:nvSpPr>
        <p:spPr>
          <a:xfrm>
            <a:off x="489144" y="1157973"/>
            <a:ext cx="7324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Aim: Model the tumor growth size using </a:t>
            </a:r>
            <a:r>
              <a:rPr lang="en-US" sz="1400"/>
              <a:t>PINNs</a:t>
            </a:r>
            <a:endParaRPr lang="it-IT"/>
          </a:p>
        </p:txBody>
      </p:sp>
      <p:pic>
        <p:nvPicPr>
          <p:cNvPr id="8" name="Immagine 7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DC7DC72D-8E75-BCC8-6D26-C2B66B8C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03" y="1711649"/>
            <a:ext cx="3022057" cy="23658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D0E375A-5B23-C685-1B80-98B785980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608" y="2542932"/>
            <a:ext cx="308198" cy="3452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0CB43A-027F-0117-229E-6900494291FB}"/>
              </a:ext>
            </a:extLst>
          </p:cNvPr>
          <p:cNvSpPr txBox="1"/>
          <p:nvPr/>
        </p:nvSpPr>
        <p:spPr>
          <a:xfrm>
            <a:off x="487457" y="1713739"/>
            <a:ext cx="2110154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u="sng"/>
              <a:t>Architecture: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MLP 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Input </a:t>
            </a:r>
            <a:r>
              <a:rPr lang="it-IT" sz="1100" b="1" err="1"/>
              <a:t>dimension</a:t>
            </a:r>
            <a:r>
              <a:rPr lang="it-IT" sz="1100"/>
              <a:t> =1D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Output </a:t>
            </a:r>
            <a:r>
              <a:rPr lang="it-IT" sz="1100" b="1" err="1"/>
              <a:t>dimension</a:t>
            </a:r>
            <a:r>
              <a:rPr lang="it-IT" sz="1100"/>
              <a:t> = 1D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#Hidden </a:t>
            </a:r>
            <a:r>
              <a:rPr lang="it-IT" sz="1100" b="1" err="1"/>
              <a:t>Layers</a:t>
            </a:r>
            <a:r>
              <a:rPr lang="it-IT" sz="1100"/>
              <a:t> = 3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#Neurons per </a:t>
            </a:r>
            <a:r>
              <a:rPr lang="it-IT" sz="1100" b="1" err="1"/>
              <a:t>layer</a:t>
            </a:r>
            <a:r>
              <a:rPr lang="it-IT" sz="1100"/>
              <a:t> = 64</a:t>
            </a:r>
          </a:p>
          <a:p>
            <a:pPr marL="285750" indent="-285750">
              <a:buFont typeface="Arial"/>
              <a:buChar char="•"/>
            </a:pPr>
            <a:r>
              <a:rPr lang="it-IT" sz="1100" b="1" err="1"/>
              <a:t>Activation</a:t>
            </a:r>
            <a:r>
              <a:rPr lang="it-IT" sz="1100" b="1"/>
              <a:t> </a:t>
            </a:r>
            <a:r>
              <a:rPr lang="it-IT" sz="1100" b="1" err="1"/>
              <a:t>Function</a:t>
            </a:r>
            <a:r>
              <a:rPr lang="it-IT" sz="1100"/>
              <a:t> = GELU</a:t>
            </a:r>
          </a:p>
          <a:p>
            <a:pPr marL="285750" indent="-285750">
              <a:buFont typeface="Arial"/>
              <a:buChar char="•"/>
            </a:pPr>
            <a:endParaRPr lang="it-IT" sz="110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580F2A-EDC1-82E2-EC59-46360CBB016B}"/>
              </a:ext>
            </a:extLst>
          </p:cNvPr>
          <p:cNvSpPr txBox="1"/>
          <p:nvPr/>
        </p:nvSpPr>
        <p:spPr>
          <a:xfrm>
            <a:off x="2600509" y="1711649"/>
            <a:ext cx="1971492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u="sng"/>
              <a:t>Model </a:t>
            </a:r>
            <a:r>
              <a:rPr lang="it-IT" sz="1400" u="sng" err="1"/>
              <a:t>Parameters</a:t>
            </a:r>
            <a:r>
              <a:rPr lang="it-IT" sz="1400" u="sng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X(0)</a:t>
            </a:r>
            <a:r>
              <a:rPr lang="it-IT" sz="1100"/>
              <a:t> = 1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α</a:t>
            </a:r>
            <a:r>
              <a:rPr lang="it-IT" sz="1100">
                <a:ea typeface="+mn-lt"/>
                <a:cs typeface="+mn-lt"/>
              </a:rPr>
              <a:t> (alpha) = </a:t>
            </a:r>
            <a:r>
              <a:rPr lang="it-IT" sz="1100">
                <a:latin typeface="Century Gothic"/>
              </a:rPr>
              <a:t>0.3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K </a:t>
            </a:r>
            <a:r>
              <a:rPr lang="it-IT" sz="1100">
                <a:ea typeface="+mn-lt"/>
                <a:cs typeface="+mn-lt"/>
              </a:rPr>
              <a:t>= </a:t>
            </a:r>
            <a:r>
              <a:rPr lang="it-IT" sz="1100">
                <a:latin typeface="Century Gothic"/>
              </a:rPr>
              <a:t>100.0</a:t>
            </a:r>
          </a:p>
          <a:p>
            <a:pPr marL="285750" indent="-285750">
              <a:buFont typeface="Arial"/>
              <a:buChar char="•"/>
            </a:pPr>
            <a:endParaRPr lang="it-IT" sz="1100">
              <a:latin typeface="Century Gothic"/>
            </a:endParaRPr>
          </a:p>
          <a:p>
            <a:pPr marL="285750" indent="-285750">
              <a:buFont typeface="Arial"/>
              <a:buChar char="•"/>
            </a:pPr>
            <a:endParaRPr lang="it-IT" sz="1100" b="1">
              <a:latin typeface="Century Gothic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2B5436-CC2A-B44E-05B4-298BCC8411D3}"/>
              </a:ext>
            </a:extLst>
          </p:cNvPr>
          <p:cNvSpPr txBox="1"/>
          <p:nvPr/>
        </p:nvSpPr>
        <p:spPr>
          <a:xfrm>
            <a:off x="487777" y="3206031"/>
            <a:ext cx="2110153" cy="25699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u="sng"/>
              <a:t>Data and Splitting:</a:t>
            </a: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Simulation</a:t>
            </a:r>
            <a:r>
              <a:rPr lang="it-IT" sz="1100" b="1">
                <a:ea typeface="+mn-lt"/>
                <a:cs typeface="+mn-lt"/>
              </a:rPr>
              <a:t> time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SIM_TIME</a:t>
            </a:r>
            <a:r>
              <a:rPr lang="it-IT" sz="1100">
                <a:ea typeface="+mn-lt"/>
                <a:cs typeface="+mn-lt"/>
              </a:rPr>
              <a:t> = </a:t>
            </a:r>
            <a:r>
              <a:rPr lang="it-IT" sz="1100">
                <a:latin typeface="Century Gothic"/>
              </a:rPr>
              <a:t>50.0</a:t>
            </a: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Number</a:t>
            </a:r>
            <a:r>
              <a:rPr lang="it-IT" sz="1100" b="1">
                <a:ea typeface="+mn-lt"/>
                <a:cs typeface="+mn-lt"/>
              </a:rPr>
              <a:t> of samples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NUM_SAMPLES</a:t>
            </a:r>
            <a:r>
              <a:rPr lang="it-IT" sz="1100">
                <a:ea typeface="+mn-lt"/>
                <a:cs typeface="+mn-lt"/>
              </a:rPr>
              <a:t> = </a:t>
            </a:r>
            <a:r>
              <a:rPr lang="it-IT" sz="1100">
                <a:latin typeface="Century Gothic"/>
              </a:rPr>
              <a:t>120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Dataset split</a:t>
            </a:r>
            <a:r>
              <a:rPr lang="it-IT" sz="1100">
                <a:ea typeface="+mn-lt"/>
                <a:cs typeface="+mn-lt"/>
              </a:rPr>
              <a:t>: </a:t>
            </a:r>
            <a:r>
              <a:rPr lang="it-IT" sz="1100" err="1">
                <a:ea typeface="+mn-lt"/>
                <a:cs typeface="+mn-lt"/>
              </a:rPr>
              <a:t>train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60%</a:t>
            </a:r>
            <a:r>
              <a:rPr lang="it-IT" sz="1100">
                <a:ea typeface="+mn-lt"/>
                <a:cs typeface="+mn-lt"/>
              </a:rPr>
              <a:t> (= </a:t>
            </a:r>
            <a:r>
              <a:rPr lang="it-IT" sz="1100">
                <a:latin typeface="Century Gothic"/>
              </a:rPr>
              <a:t>72</a:t>
            </a:r>
            <a:r>
              <a:rPr lang="it-IT" sz="1100">
                <a:ea typeface="+mn-lt"/>
                <a:cs typeface="+mn-lt"/>
              </a:rPr>
              <a:t>), </a:t>
            </a:r>
            <a:r>
              <a:rPr lang="it-IT" sz="1100" err="1">
                <a:ea typeface="+mn-lt"/>
                <a:cs typeface="+mn-lt"/>
              </a:rPr>
              <a:t>validation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20%</a:t>
            </a:r>
            <a:r>
              <a:rPr lang="it-IT" sz="1100">
                <a:ea typeface="+mn-lt"/>
                <a:cs typeface="+mn-lt"/>
              </a:rPr>
              <a:t> (= </a:t>
            </a:r>
            <a:r>
              <a:rPr lang="it-IT" sz="1100">
                <a:latin typeface="Century Gothic"/>
              </a:rPr>
              <a:t>24</a:t>
            </a:r>
            <a:r>
              <a:rPr lang="it-IT" sz="1100">
                <a:ea typeface="+mn-lt"/>
                <a:cs typeface="+mn-lt"/>
              </a:rPr>
              <a:t>), test </a:t>
            </a:r>
            <a:r>
              <a:rPr lang="it-IT" sz="1100">
                <a:latin typeface="Century Gothic"/>
              </a:rPr>
              <a:t>20%</a:t>
            </a:r>
            <a:r>
              <a:rPr lang="it-IT" sz="1100">
                <a:ea typeface="+mn-lt"/>
                <a:cs typeface="+mn-lt"/>
              </a:rPr>
              <a:t> (= </a:t>
            </a:r>
            <a:r>
              <a:rPr lang="it-IT" sz="1100">
                <a:latin typeface="Century Gothic"/>
              </a:rPr>
              <a:t>24</a:t>
            </a:r>
            <a:r>
              <a:rPr lang="it-IT" sz="1100">
                <a:ea typeface="+mn-lt"/>
                <a:cs typeface="+mn-lt"/>
              </a:rPr>
              <a:t>)</a:t>
            </a:r>
            <a:endParaRPr lang="it-IT" sz="1100"/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Collocation</a:t>
            </a:r>
            <a:r>
              <a:rPr lang="it-IT" sz="1100" b="1">
                <a:ea typeface="+mn-lt"/>
                <a:cs typeface="+mn-lt"/>
              </a:rPr>
              <a:t> points</a:t>
            </a:r>
            <a:r>
              <a:rPr lang="it-IT" sz="1100">
                <a:ea typeface="+mn-lt"/>
                <a:cs typeface="+mn-lt"/>
              </a:rPr>
              <a:t> for </a:t>
            </a:r>
            <a:r>
              <a:rPr lang="it-IT" sz="1100" err="1">
                <a:ea typeface="+mn-lt"/>
                <a:cs typeface="+mn-lt"/>
              </a:rPr>
              <a:t>physics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loss</a:t>
            </a:r>
            <a:r>
              <a:rPr lang="it-IT" sz="1100">
                <a:ea typeface="+mn-lt"/>
                <a:cs typeface="+mn-lt"/>
              </a:rPr>
              <a:t>: </a:t>
            </a:r>
            <a:r>
              <a:rPr lang="it-IT" sz="1100">
                <a:latin typeface="Century Gothic"/>
              </a:rPr>
              <a:t>120</a:t>
            </a:r>
            <a:r>
              <a:rPr lang="it-IT" sz="1100">
                <a:ea typeface="+mn-lt"/>
                <a:cs typeface="+mn-lt"/>
              </a:rPr>
              <a:t> (</a:t>
            </a:r>
            <a:r>
              <a:rPr lang="it-IT" sz="1100" err="1">
                <a:ea typeface="+mn-lt"/>
                <a:cs typeface="+mn-lt"/>
              </a:rPr>
              <a:t>linspace</a:t>
            </a:r>
            <a:r>
              <a:rPr lang="it-IT" sz="1100">
                <a:ea typeface="+mn-lt"/>
                <a:cs typeface="+mn-lt"/>
              </a:rPr>
              <a:t> on </a:t>
            </a:r>
            <a:r>
              <a:rPr lang="it-IT" sz="1100">
                <a:latin typeface="Century Gothic"/>
              </a:rPr>
              <a:t>[0, 50]</a:t>
            </a:r>
            <a:r>
              <a:rPr lang="it-IT" sz="1100">
                <a:ea typeface="+mn-lt"/>
                <a:cs typeface="+mn-lt"/>
              </a:rPr>
              <a:t>)</a:t>
            </a:r>
            <a:endParaRPr lang="it-IT" sz="1100"/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t0</a:t>
            </a:r>
            <a:r>
              <a:rPr lang="it-IT" sz="1100">
                <a:ea typeface="+mn-lt"/>
                <a:cs typeface="+mn-lt"/>
              </a:rPr>
              <a:t> for IC: </a:t>
            </a:r>
            <a:r>
              <a:rPr lang="it-IT" sz="1100">
                <a:latin typeface="Century Gothic"/>
              </a:rPr>
              <a:t>0.0</a:t>
            </a:r>
            <a:r>
              <a:rPr lang="it-IT" sz="1100">
                <a:ea typeface="+mn-lt"/>
                <a:cs typeface="+mn-lt"/>
              </a:rPr>
              <a:t> (</a:t>
            </a:r>
            <a:r>
              <a:rPr lang="it-IT" sz="1100" err="1">
                <a:ea typeface="+mn-lt"/>
                <a:cs typeface="+mn-lt"/>
              </a:rPr>
              <a:t>tensor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shape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1×1</a:t>
            </a:r>
            <a:r>
              <a:rPr lang="it-IT" sz="1100">
                <a:ea typeface="+mn-lt"/>
                <a:cs typeface="+mn-lt"/>
              </a:rPr>
              <a:t>)</a:t>
            </a:r>
            <a:endParaRPr lang="it-IT" sz="1100"/>
          </a:p>
          <a:p>
            <a:pPr algn="l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33D2D64-70F9-AF4A-4561-A08A458CE4ED}"/>
              </a:ext>
            </a:extLst>
          </p:cNvPr>
          <p:cNvSpPr txBox="1"/>
          <p:nvPr/>
        </p:nvSpPr>
        <p:spPr>
          <a:xfrm>
            <a:off x="2597611" y="3206031"/>
            <a:ext cx="1974389" cy="32470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u="sng"/>
              <a:t>Optimization: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Optimizer</a:t>
            </a:r>
            <a:r>
              <a:rPr lang="en-US" sz="1100"/>
              <a:t>: Adam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sz="1100" b="1"/>
              <a:t>Learning rate</a:t>
            </a:r>
            <a:r>
              <a:rPr lang="en-US" sz="1100"/>
              <a:t> LR = 1e-3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Batch size</a:t>
            </a:r>
            <a:r>
              <a:rPr lang="en-US" sz="1100"/>
              <a:t> BATCH_SIZE = 32 (≈ 3 batches/epoch with 72 training examples)</a:t>
            </a:r>
            <a:endParaRPr lang="en-US" sz="1100">
              <a:ea typeface="+mn-lt"/>
              <a:cs typeface="+mn-lt"/>
            </a:endParaRPr>
          </a:p>
          <a:p>
            <a:pPr marL="228600" indent="-228600">
              <a:buFont typeface=""/>
              <a:buChar char="•"/>
            </a:pPr>
            <a:r>
              <a:rPr lang="en-US" sz="1100" b="1">
                <a:ea typeface="+mn-lt"/>
                <a:cs typeface="+mn-lt"/>
              </a:rPr>
              <a:t>Maximum epochs</a:t>
            </a:r>
            <a:r>
              <a:rPr lang="en-US" sz="1100">
                <a:ea typeface="+mn-lt"/>
                <a:cs typeface="+mn-lt"/>
              </a:rPr>
              <a:t> </a:t>
            </a:r>
            <a:r>
              <a:rPr lang="en-US" sz="1100" err="1">
                <a:latin typeface="Century Gothic"/>
              </a:rPr>
              <a:t>EPOCHS</a:t>
            </a:r>
            <a:r>
              <a:rPr lang="en-US" sz="1100">
                <a:ea typeface="+mn-lt"/>
                <a:cs typeface="+mn-lt"/>
              </a:rPr>
              <a:t> = </a:t>
            </a:r>
            <a:r>
              <a:rPr lang="en-US" sz="1100">
                <a:latin typeface="Century Gothic"/>
              </a:rPr>
              <a:t>1000</a:t>
            </a:r>
            <a:endParaRPr lang="en-US">
              <a:latin typeface="Century Gothic"/>
            </a:endParaRPr>
          </a:p>
          <a:p>
            <a:pPr marL="228600" indent="-228600">
              <a:buFont typeface=""/>
              <a:buChar char="•"/>
            </a:pPr>
            <a:r>
              <a:rPr lang="en-US" sz="1100" b="1">
                <a:latin typeface="Century Gothic"/>
              </a:rPr>
              <a:t>Early</a:t>
            </a:r>
            <a:r>
              <a:rPr lang="en-US" sz="1100" b="1">
                <a:ea typeface="+mn-lt"/>
                <a:cs typeface="+mn-lt"/>
              </a:rPr>
              <a:t> stopping patience</a:t>
            </a:r>
            <a:r>
              <a:rPr lang="en-US" sz="1100">
                <a:ea typeface="+mn-lt"/>
                <a:cs typeface="+mn-lt"/>
              </a:rPr>
              <a:t> </a:t>
            </a:r>
            <a:r>
              <a:rPr lang="en-US" sz="1100" err="1">
                <a:latin typeface="Century Gothic"/>
              </a:rPr>
              <a:t>PATIENCE</a:t>
            </a:r>
            <a:r>
              <a:rPr lang="en-US" sz="1100">
                <a:ea typeface="+mn-lt"/>
                <a:cs typeface="+mn-lt"/>
              </a:rPr>
              <a:t> = </a:t>
            </a:r>
            <a:r>
              <a:rPr lang="en-US" sz="1100">
                <a:latin typeface="Century Gothic"/>
              </a:rPr>
              <a:t>100</a:t>
            </a:r>
            <a:r>
              <a:rPr lang="en-US" sz="1100">
                <a:ea typeface="+mn-lt"/>
                <a:cs typeface="+mn-lt"/>
              </a:rPr>
              <a:t> (on validation MSE)</a:t>
            </a:r>
          </a:p>
          <a:p>
            <a:pPr marL="228600" indent="-228600">
              <a:buFont typeface=""/>
              <a:buChar char="•"/>
            </a:pPr>
            <a:r>
              <a:rPr lang="en-US" sz="1100" b="1">
                <a:ea typeface="+mn-lt"/>
                <a:cs typeface="+mn-lt"/>
              </a:rPr>
              <a:t>Device: </a:t>
            </a:r>
            <a:r>
              <a:rPr lang="en-US" sz="1100">
                <a:ea typeface="+mn-lt"/>
                <a:cs typeface="+mn-lt"/>
              </a:rPr>
              <a:t>CPU</a:t>
            </a:r>
            <a:endParaRPr lang="en-US" sz="1100" b="1">
              <a:ea typeface="+mn-lt"/>
              <a:cs typeface="+mn-lt"/>
            </a:endParaRPr>
          </a:p>
          <a:p>
            <a:pPr marL="228600" indent="-228600">
              <a:buFont typeface=""/>
              <a:buChar char="•"/>
            </a:pPr>
            <a:r>
              <a:rPr lang="en-US" sz="1100" b="1"/>
              <a:t>Physic </a:t>
            </a:r>
            <a:r>
              <a:rPr lang="en-US" sz="1100" b="1" err="1"/>
              <a:t>Weigtht</a:t>
            </a:r>
            <a:r>
              <a:rPr lang="en-US" sz="1100" b="1"/>
              <a:t>: </a:t>
            </a:r>
            <a:r>
              <a:rPr lang="en-US" sz="1100"/>
              <a:t>0.3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Data Weight: </a:t>
            </a:r>
            <a:r>
              <a:rPr lang="en-US" sz="1100"/>
              <a:t>0.7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 sz="1100"/>
          </a:p>
        </p:txBody>
      </p:sp>
      <p:pic>
        <p:nvPicPr>
          <p:cNvPr id="13" name="Immagine 12" descr="Immagine che contiene Carattere, Elementi grafici, simbol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FAA71A69-1F81-EE9E-26EC-85C2A2410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444" y="2393656"/>
            <a:ext cx="1270648" cy="3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1C6B60-3D9C-B955-AC07-9C4BF402F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318E7A61-FFB6-DB7E-148B-6EE8964FA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4091D4D-F909-01A3-1FBB-CAB29CEC0F1C}"/>
              </a:ext>
            </a:extLst>
          </p:cNvPr>
          <p:cNvSpPr txBox="1"/>
          <p:nvPr/>
        </p:nvSpPr>
        <p:spPr>
          <a:xfrm>
            <a:off x="3075542" y="267644"/>
            <a:ext cx="29818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Tumor Growth Size</a:t>
            </a:r>
            <a:r>
              <a:rPr lang="en-US" sz="2400"/>
              <a:t> </a:t>
            </a:r>
            <a:endParaRPr lang="it-IT"/>
          </a:p>
          <a:p>
            <a:pPr algn="ctr"/>
            <a:r>
              <a:rPr lang="en-US" sz="2400"/>
              <a:t>Part 1</a:t>
            </a:r>
          </a:p>
          <a:p>
            <a:pPr algn="ctr"/>
            <a:r>
              <a:rPr lang="en-US" sz="2400"/>
              <a:t>Results</a:t>
            </a:r>
          </a:p>
        </p:txBody>
      </p:sp>
      <p:pic>
        <p:nvPicPr>
          <p:cNvPr id="3" name="Immagine 2" descr="Immagine che contiene testo, schermat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DDB16BF7-1166-18E7-1AA0-C2945B710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5" y="2534680"/>
            <a:ext cx="3903795" cy="1941524"/>
          </a:xfrm>
          <a:prstGeom prst="rect">
            <a:avLst/>
          </a:prstGeom>
        </p:spPr>
      </p:pic>
      <p:pic>
        <p:nvPicPr>
          <p:cNvPr id="4" name="Immagine 3" descr="Immagine che contiene testo, schermat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41D9308D-7358-2BEC-78F7-6D0B57117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35139"/>
            <a:ext cx="3909498" cy="1940607"/>
          </a:xfrm>
          <a:prstGeom prst="rect">
            <a:avLst/>
          </a:prstGeom>
        </p:spPr>
      </p:pic>
      <p:pic>
        <p:nvPicPr>
          <p:cNvPr id="6" name="Immagine 5" descr="Immagine che contiene testo, schermata, Diagramm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4B90E62A-6D44-39B4-0803-E8EC60A5B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539" y="4481149"/>
            <a:ext cx="5060202" cy="225657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3AD864-11E6-F91E-1D31-0F547AE0632A}"/>
              </a:ext>
            </a:extLst>
          </p:cNvPr>
          <p:cNvSpPr txBox="1"/>
          <p:nvPr/>
        </p:nvSpPr>
        <p:spPr>
          <a:xfrm>
            <a:off x="631617" y="1715200"/>
            <a:ext cx="36241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400" b="1">
                <a:ea typeface="+mn-lt"/>
                <a:cs typeface="+mn-lt"/>
              </a:rPr>
              <a:t>Test MSE (X)</a:t>
            </a:r>
            <a:r>
              <a:rPr lang="it-IT" sz="1400">
                <a:ea typeface="+mn-lt"/>
                <a:cs typeface="+mn-lt"/>
              </a:rPr>
              <a:t> on best-val: 1.031e-02</a:t>
            </a:r>
          </a:p>
          <a:p>
            <a:pPr marL="285750" indent="-285750">
              <a:buFont typeface="Arial"/>
              <a:buChar char="•"/>
            </a:pPr>
            <a:r>
              <a:rPr lang="it-IT" sz="1400" b="1"/>
              <a:t>Best </a:t>
            </a:r>
            <a:r>
              <a:rPr lang="it-IT" sz="1400" b="1" err="1"/>
              <a:t>Epoch</a:t>
            </a:r>
            <a:r>
              <a:rPr lang="it-IT" sz="1400"/>
              <a:t> </a:t>
            </a:r>
            <a:r>
              <a:rPr lang="it-IT" sz="1400" err="1"/>
              <a:t>reached</a:t>
            </a:r>
            <a:r>
              <a:rPr lang="it-IT" sz="1400"/>
              <a:t> on 915/1000</a:t>
            </a:r>
          </a:p>
        </p:txBody>
      </p:sp>
    </p:spTree>
    <p:extLst>
      <p:ext uri="{BB962C8B-B14F-4D97-AF65-F5344CB8AC3E}">
        <p14:creationId xmlns:p14="http://schemas.microsoft.com/office/powerpoint/2010/main" val="2258445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4D383-DC76-3388-6209-CC989333E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1A1AE1E5-DD42-CBC9-5809-496505E0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8033CA7-1B8C-BB67-7E63-D62CD3BD4EE7}"/>
              </a:ext>
            </a:extLst>
          </p:cNvPr>
          <p:cNvSpPr txBox="1"/>
          <p:nvPr/>
        </p:nvSpPr>
        <p:spPr>
          <a:xfrm>
            <a:off x="786268" y="267644"/>
            <a:ext cx="756845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Tumor Growth Size</a:t>
            </a:r>
            <a:r>
              <a:rPr lang="en-US" sz="2400"/>
              <a:t>, Part 2: </a:t>
            </a:r>
            <a:endParaRPr lang="en-US"/>
          </a:p>
          <a:p>
            <a:pPr algn="ctr"/>
            <a:r>
              <a:rPr lang="en-US" sz="2400"/>
              <a:t>Adding Noise</a:t>
            </a:r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13C69C-EACA-9DDB-96F4-2583321AE1FB}"/>
              </a:ext>
            </a:extLst>
          </p:cNvPr>
          <p:cNvSpPr txBox="1"/>
          <p:nvPr/>
        </p:nvSpPr>
        <p:spPr>
          <a:xfrm>
            <a:off x="489144" y="1157973"/>
            <a:ext cx="7324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Aim: Model the tumor growth size using </a:t>
            </a:r>
            <a:r>
              <a:rPr lang="en-US" sz="1400"/>
              <a:t>PINNs</a:t>
            </a:r>
            <a:endParaRPr lang="it-IT"/>
          </a:p>
        </p:txBody>
      </p:sp>
      <p:pic>
        <p:nvPicPr>
          <p:cNvPr id="8" name="Immagine 7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EE1E76BE-D429-140A-EBD3-D47E407BD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03" y="1711649"/>
            <a:ext cx="3022057" cy="23658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8638422-89E7-3106-C2FB-C8B18E5C0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608" y="2542932"/>
            <a:ext cx="308198" cy="3452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7F9A73-4D5B-93F8-BE02-E8884B71C95B}"/>
              </a:ext>
            </a:extLst>
          </p:cNvPr>
          <p:cNvSpPr txBox="1"/>
          <p:nvPr/>
        </p:nvSpPr>
        <p:spPr>
          <a:xfrm>
            <a:off x="487456" y="171373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u="sng"/>
              <a:t>Architecture:</a:t>
            </a:r>
          </a:p>
          <a:p>
            <a:r>
              <a:rPr lang="it-IT" sz="1100" b="1"/>
              <a:t>Same </a:t>
            </a:r>
            <a:r>
              <a:rPr lang="it-IT" sz="1100" b="1" err="1"/>
              <a:t>as</a:t>
            </a:r>
            <a:r>
              <a:rPr lang="it-IT" sz="1100" b="1"/>
              <a:t> </a:t>
            </a:r>
            <a:r>
              <a:rPr lang="it-IT" sz="1100" b="1" err="1"/>
              <a:t>before</a:t>
            </a:r>
            <a:endParaRPr lang="it-IT" sz="1100" b="1"/>
          </a:p>
          <a:p>
            <a:pPr marL="285750" indent="-285750">
              <a:buFont typeface="Arial"/>
              <a:buChar char="•"/>
            </a:pPr>
            <a:endParaRPr lang="it-IT" sz="110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B62E6B-EAC2-B891-4E05-F19E6899515D}"/>
              </a:ext>
            </a:extLst>
          </p:cNvPr>
          <p:cNvSpPr txBox="1"/>
          <p:nvPr/>
        </p:nvSpPr>
        <p:spPr>
          <a:xfrm>
            <a:off x="2597930" y="171334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u="sng"/>
              <a:t>Model </a:t>
            </a:r>
            <a:r>
              <a:rPr lang="it-IT" sz="1400" u="sng" err="1"/>
              <a:t>Parameters</a:t>
            </a:r>
            <a:r>
              <a:rPr lang="it-IT" sz="1400" u="sng"/>
              <a:t>:</a:t>
            </a:r>
          </a:p>
          <a:p>
            <a:r>
              <a:rPr lang="it-IT" sz="1100" b="1">
                <a:latin typeface="Century Gothic"/>
              </a:rPr>
              <a:t>Same </a:t>
            </a:r>
            <a:r>
              <a:rPr lang="it-IT" sz="1100" b="1" err="1">
                <a:latin typeface="Century Gothic"/>
              </a:rPr>
              <a:t>as</a:t>
            </a:r>
            <a:r>
              <a:rPr lang="it-IT" sz="1100" b="1">
                <a:latin typeface="Century Gothic"/>
              </a:rPr>
              <a:t> </a:t>
            </a:r>
            <a:r>
              <a:rPr lang="it-IT" sz="1100" b="1" err="1">
                <a:latin typeface="Century Gothic"/>
              </a:rPr>
              <a:t>before</a:t>
            </a:r>
            <a:endParaRPr lang="it-IT" sz="1100" b="1">
              <a:latin typeface="Century Gothic"/>
            </a:endParaRPr>
          </a:p>
          <a:p>
            <a:pPr marL="285750" indent="-285750">
              <a:buFont typeface="Arial"/>
              <a:buChar char="•"/>
            </a:pPr>
            <a:endParaRPr lang="it-IT" sz="1100" b="1">
              <a:latin typeface="Century Gothic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75DC069-CAAE-2A77-1A2B-02C1037C7AFF}"/>
              </a:ext>
            </a:extLst>
          </p:cNvPr>
          <p:cNvSpPr txBox="1"/>
          <p:nvPr/>
        </p:nvSpPr>
        <p:spPr>
          <a:xfrm>
            <a:off x="487777" y="3206031"/>
            <a:ext cx="2743199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u="sng"/>
              <a:t>Data and Splitting</a:t>
            </a:r>
          </a:p>
          <a:p>
            <a:r>
              <a:rPr lang="it-IT" sz="1100" b="1"/>
              <a:t>Same </a:t>
            </a:r>
            <a:r>
              <a:rPr lang="it-IT" sz="1100" b="1" err="1"/>
              <a:t>as</a:t>
            </a:r>
            <a:r>
              <a:rPr lang="it-IT" sz="1100" b="1"/>
              <a:t> </a:t>
            </a:r>
            <a:r>
              <a:rPr lang="it-IT" sz="1100" b="1" err="1"/>
              <a:t>before</a:t>
            </a:r>
            <a:r>
              <a:rPr lang="it-IT" sz="1100" b="1"/>
              <a:t> </a:t>
            </a:r>
            <a:r>
              <a:rPr lang="it-IT" sz="1100" err="1"/>
              <a:t>but</a:t>
            </a:r>
            <a:r>
              <a:rPr lang="it-IT" sz="1100"/>
              <a:t> with 4% of </a:t>
            </a:r>
            <a:r>
              <a:rPr lang="it-IT" sz="1100" err="1"/>
              <a:t>Gaussian</a:t>
            </a:r>
            <a:r>
              <a:rPr lang="it-IT" sz="1100"/>
              <a:t> Relative </a:t>
            </a:r>
            <a:r>
              <a:rPr lang="it-IT" sz="1100" err="1"/>
              <a:t>Noise</a:t>
            </a:r>
            <a:r>
              <a:rPr lang="it-IT" sz="1100"/>
              <a:t> </a:t>
            </a:r>
          </a:p>
          <a:p>
            <a:pPr algn="l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7D9DABE-24A1-A3E9-1DBD-01242B2BC747}"/>
              </a:ext>
            </a:extLst>
          </p:cNvPr>
          <p:cNvSpPr txBox="1"/>
          <p:nvPr/>
        </p:nvSpPr>
        <p:spPr>
          <a:xfrm>
            <a:off x="3200400" y="3200400"/>
            <a:ext cx="27432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u="sng"/>
              <a:t>Optimization: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Same as before </a:t>
            </a:r>
            <a:r>
              <a:rPr lang="en-US" sz="1100"/>
              <a:t>but  now </a:t>
            </a:r>
            <a:r>
              <a:rPr lang="en-US" sz="1100" b="1"/>
              <a:t>PATIENCE </a:t>
            </a:r>
            <a:r>
              <a:rPr lang="en-US" sz="1100"/>
              <a:t>is 200 instead of 100 and </a:t>
            </a:r>
            <a:r>
              <a:rPr lang="en-US" sz="1100" b="1"/>
              <a:t>Maximum epochs </a:t>
            </a:r>
            <a:r>
              <a:rPr lang="en-US" sz="1100"/>
              <a:t>is 2000 instead of 1000</a:t>
            </a:r>
          </a:p>
          <a:p>
            <a:pPr marL="228600" indent="-228600">
              <a:buFont typeface=""/>
              <a:buChar char="•"/>
            </a:pPr>
            <a:endParaRPr lang="en-US" sz="1100"/>
          </a:p>
        </p:txBody>
      </p:sp>
      <p:pic>
        <p:nvPicPr>
          <p:cNvPr id="13" name="Immagine 12" descr="Immagine che contiene Carattere, Elementi grafici, simbol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D2EE776B-B25F-876C-D922-7EB035E0D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444" y="2393656"/>
            <a:ext cx="1270648" cy="3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96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58C65F-5840-F289-73D9-4EA911F23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0968AB76-562C-DBB4-8C9A-5CC06A7EE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759188-B8DF-EA1C-3782-83E5FAFCE631}"/>
              </a:ext>
            </a:extLst>
          </p:cNvPr>
          <p:cNvSpPr txBox="1"/>
          <p:nvPr/>
        </p:nvSpPr>
        <p:spPr>
          <a:xfrm>
            <a:off x="3075542" y="267644"/>
            <a:ext cx="29818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Tumor Growth Size</a:t>
            </a:r>
            <a:r>
              <a:rPr lang="en-US" sz="2400"/>
              <a:t> </a:t>
            </a:r>
            <a:endParaRPr lang="it-IT"/>
          </a:p>
          <a:p>
            <a:pPr algn="ctr"/>
            <a:r>
              <a:rPr lang="en-US" sz="2400"/>
              <a:t>Part 2</a:t>
            </a:r>
          </a:p>
          <a:p>
            <a:pPr algn="ctr"/>
            <a:r>
              <a:rPr lang="en-US" sz="2400"/>
              <a:t>Results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0AD872-4BCB-23F6-2AB0-9C3596D286F3}"/>
              </a:ext>
            </a:extLst>
          </p:cNvPr>
          <p:cNvSpPr txBox="1"/>
          <p:nvPr/>
        </p:nvSpPr>
        <p:spPr>
          <a:xfrm>
            <a:off x="631617" y="1715200"/>
            <a:ext cx="36241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400" b="1">
                <a:ea typeface="+mn-lt"/>
                <a:cs typeface="+mn-lt"/>
              </a:rPr>
              <a:t>Test MSE (X)</a:t>
            </a:r>
            <a:r>
              <a:rPr lang="it-IT" sz="1400">
                <a:ea typeface="+mn-lt"/>
                <a:cs typeface="+mn-lt"/>
              </a:rPr>
              <a:t> on best-val: </a:t>
            </a:r>
            <a:r>
              <a:rPr lang="it-IT" sz="1400">
                <a:solidFill>
                  <a:srgbClr val="E3E3E3"/>
                </a:solidFill>
                <a:ea typeface="+mn-lt"/>
                <a:cs typeface="+mn-lt"/>
              </a:rPr>
              <a:t>1.670e+01</a:t>
            </a:r>
            <a:endParaRPr lang="it-IT" sz="1400"/>
          </a:p>
          <a:p>
            <a:pPr marL="285750" indent="-285750">
              <a:buFont typeface="Arial"/>
              <a:buChar char="•"/>
            </a:pPr>
            <a:r>
              <a:rPr lang="it-IT" sz="1400" b="1"/>
              <a:t>Best </a:t>
            </a:r>
            <a:r>
              <a:rPr lang="it-IT" sz="1400" b="1" err="1"/>
              <a:t>Epoch</a:t>
            </a:r>
            <a:r>
              <a:rPr lang="it-IT" sz="1400"/>
              <a:t> </a:t>
            </a:r>
            <a:r>
              <a:rPr lang="it-IT" sz="1400" err="1"/>
              <a:t>reached</a:t>
            </a:r>
            <a:r>
              <a:rPr lang="it-IT" sz="1400"/>
              <a:t> on 1235</a:t>
            </a:r>
            <a:endParaRPr lang="it-IT"/>
          </a:p>
        </p:txBody>
      </p:sp>
      <p:pic>
        <p:nvPicPr>
          <p:cNvPr id="3" name="Immagine 2" descr="Immagine che contiene testo, schermat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9514FA03-5E8E-AA68-08CC-BDBC7DB13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50" y="2478195"/>
            <a:ext cx="3734771" cy="1901609"/>
          </a:xfrm>
          <a:prstGeom prst="rect">
            <a:avLst/>
          </a:prstGeom>
        </p:spPr>
      </p:pic>
      <p:pic>
        <p:nvPicPr>
          <p:cNvPr id="4" name="Immagine 3" descr="Immagine che contiene testo, schermata, Carattere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FE48363E-D733-F60F-C8E7-BC18A6A97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720" y="2475315"/>
            <a:ext cx="3720211" cy="19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45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CA08A6-2B6C-3AB7-C9AF-89CC91959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057E1BD0-DB18-2376-D42D-64F99854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000652-3FCE-D6FE-2599-8DAE67B2B7D4}"/>
              </a:ext>
            </a:extLst>
          </p:cNvPr>
          <p:cNvSpPr txBox="1"/>
          <p:nvPr/>
        </p:nvSpPr>
        <p:spPr>
          <a:xfrm>
            <a:off x="2584490" y="267644"/>
            <a:ext cx="39720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Tumor Growth Size</a:t>
            </a:r>
            <a:r>
              <a:rPr lang="en-US" sz="2400"/>
              <a:t>, Part 3:</a:t>
            </a:r>
            <a:endParaRPr lang="it-IT"/>
          </a:p>
          <a:p>
            <a:pPr algn="ctr"/>
            <a:r>
              <a:rPr lang="en-US" sz="2400"/>
              <a:t>Therapy Term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FC9816B-CEE7-CFA5-4E3E-5A142E177ECE}"/>
              </a:ext>
            </a:extLst>
          </p:cNvPr>
          <p:cNvSpPr txBox="1"/>
          <p:nvPr/>
        </p:nvSpPr>
        <p:spPr>
          <a:xfrm>
            <a:off x="489857" y="1726060"/>
            <a:ext cx="81597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In </a:t>
            </a:r>
            <a:r>
              <a:rPr lang="it-IT" sz="1400" err="1"/>
              <a:t>addition</a:t>
            </a:r>
            <a:r>
              <a:rPr lang="it-IT" sz="1400"/>
              <a:t> to the </a:t>
            </a:r>
            <a:r>
              <a:rPr lang="it-IT" sz="1400" err="1"/>
              <a:t>Gompertz</a:t>
            </a:r>
            <a:r>
              <a:rPr lang="it-IT" sz="1400"/>
              <a:t> model </a:t>
            </a:r>
            <a:r>
              <a:rPr lang="it-IT" sz="1400" err="1"/>
              <a:t>now</a:t>
            </a:r>
            <a:r>
              <a:rPr lang="it-IT" sz="1400"/>
              <a:t> a therapy </a:t>
            </a:r>
            <a:r>
              <a:rPr lang="it-IT" sz="1400" err="1"/>
              <a:t>term</a:t>
            </a:r>
            <a:r>
              <a:rPr lang="it-IT" sz="1400"/>
              <a:t> </a:t>
            </a:r>
            <a:r>
              <a:rPr lang="it-IT" sz="1400" err="1"/>
              <a:t>is</a:t>
            </a:r>
            <a:r>
              <a:rPr lang="it-IT" sz="1400"/>
              <a:t> </a:t>
            </a:r>
            <a:r>
              <a:rPr lang="it-IT" sz="1400" err="1"/>
              <a:t>applied</a:t>
            </a:r>
            <a:r>
              <a:rPr lang="it-IT" sz="1400"/>
              <a:t>, </a:t>
            </a:r>
            <a:r>
              <a:rPr lang="it-IT" sz="1400" err="1"/>
              <a:t>this</a:t>
            </a:r>
            <a:r>
              <a:rPr lang="it-IT" sz="1400"/>
              <a:t> new </a:t>
            </a:r>
            <a:r>
              <a:rPr lang="it-IT" sz="1400" err="1"/>
              <a:t>factor</a:t>
            </a:r>
            <a:r>
              <a:rPr lang="it-IT" sz="1400"/>
              <a:t> </a:t>
            </a:r>
            <a:r>
              <a:rPr lang="it-IT" sz="1400" err="1"/>
              <a:t>consists</a:t>
            </a:r>
            <a:r>
              <a:rPr lang="it-IT" sz="1400"/>
              <a:t> of a </a:t>
            </a:r>
            <a:r>
              <a:rPr lang="it-IT" sz="1400" err="1">
                <a:ea typeface="+mn-lt"/>
                <a:cs typeface="+mn-lt"/>
              </a:rPr>
              <a:t>periodic</a:t>
            </a:r>
            <a:r>
              <a:rPr lang="it-IT" sz="1400">
                <a:ea typeface="+mn-lt"/>
                <a:cs typeface="+mn-lt"/>
              </a:rPr>
              <a:t> </a:t>
            </a:r>
            <a:r>
              <a:rPr lang="it-IT" sz="1400" err="1">
                <a:ea typeface="+mn-lt"/>
                <a:cs typeface="+mn-lt"/>
              </a:rPr>
              <a:t>drug</a:t>
            </a:r>
            <a:r>
              <a:rPr lang="it-IT" sz="1400">
                <a:ea typeface="+mn-lt"/>
                <a:cs typeface="+mn-lt"/>
              </a:rPr>
              <a:t> </a:t>
            </a:r>
            <a:r>
              <a:rPr lang="it-IT" sz="1400" err="1">
                <a:ea typeface="+mn-lt"/>
                <a:cs typeface="+mn-lt"/>
              </a:rPr>
              <a:t>administrations</a:t>
            </a:r>
            <a:r>
              <a:rPr lang="it-IT" sz="1400">
                <a:ea typeface="+mn-lt"/>
                <a:cs typeface="+mn-lt"/>
              </a:rPr>
              <a:t>.</a:t>
            </a:r>
            <a:endParaRPr lang="it-IT" sz="1400" err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CE14903-412B-8069-62B6-21FA5DCEB6E5}"/>
              </a:ext>
            </a:extLst>
          </p:cNvPr>
          <p:cNvSpPr txBox="1"/>
          <p:nvPr/>
        </p:nvSpPr>
        <p:spPr>
          <a:xfrm>
            <a:off x="488097" y="240872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400"/>
              <a:t>New Model:</a:t>
            </a:r>
            <a:endParaRPr lang="it-IT"/>
          </a:p>
        </p:txBody>
      </p:sp>
      <p:pic>
        <p:nvPicPr>
          <p:cNvPr id="6" name="Immagine 5" descr="Immagine che contiene Carattere, testo, linea, tipografia&#10;&#10;Il contenuto generato dall&amp;#39;IA potrebbe non essere corretto.">
            <a:extLst>
              <a:ext uri="{FF2B5EF4-FFF2-40B4-BE49-F238E27FC236}">
                <a16:creationId xmlns:a16="http://schemas.microsoft.com/office/drawing/2014/main" id="{A38CAE62-5C7A-78CE-0585-1223EB87D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983" y="2302562"/>
            <a:ext cx="3567022" cy="520175"/>
          </a:xfrm>
          <a:prstGeom prst="rect">
            <a:avLst/>
          </a:prstGeom>
        </p:spPr>
      </p:pic>
      <p:pic>
        <p:nvPicPr>
          <p:cNvPr id="7" name="Immagine 6" descr="Immagine che contiene Carattere, calligrafia, testo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55030B13-0EA5-AB56-AFBE-C64A03726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900" y="2279023"/>
            <a:ext cx="3316399" cy="54541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A8E761-0554-0001-4B87-A48B66EE84FF}"/>
              </a:ext>
            </a:extLst>
          </p:cNvPr>
          <p:cNvSpPr txBox="1"/>
          <p:nvPr/>
        </p:nvSpPr>
        <p:spPr>
          <a:xfrm>
            <a:off x="491377" y="2962743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400" err="1"/>
              <a:t>Analytical</a:t>
            </a:r>
            <a:r>
              <a:rPr lang="it-IT" sz="1400"/>
              <a:t> </a:t>
            </a:r>
            <a:r>
              <a:rPr lang="it-IT" sz="1400" err="1"/>
              <a:t>solution</a:t>
            </a:r>
            <a:r>
              <a:rPr lang="it-IT" sz="1400"/>
              <a:t>:</a:t>
            </a:r>
            <a:endParaRPr lang="it-IT"/>
          </a:p>
        </p:txBody>
      </p:sp>
      <p:pic>
        <p:nvPicPr>
          <p:cNvPr id="9" name="Immagine 8" descr="Immagine che contiene Carattere, tipografia, primavera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18FBB3C6-9348-875B-3596-0C6C9BED4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54" y="3427451"/>
            <a:ext cx="3682353" cy="308865"/>
          </a:xfrm>
          <a:prstGeom prst="rect">
            <a:avLst/>
          </a:prstGeom>
        </p:spPr>
      </p:pic>
      <p:pic>
        <p:nvPicPr>
          <p:cNvPr id="10" name="Immagine 9" descr="Immagine che contiene testo, Carattere, schermat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9203E604-A28A-4300-92EA-AC7AEBA30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151" y="3082884"/>
            <a:ext cx="2940920" cy="990722"/>
          </a:xfrm>
          <a:prstGeom prst="rect">
            <a:avLst/>
          </a:prstGeom>
        </p:spPr>
      </p:pic>
      <p:pic>
        <p:nvPicPr>
          <p:cNvPr id="11" name="Immagine 10" descr="Immagine che contiene Carattere, Elementi grafici, logo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30A342C6-D9B7-B8C1-4621-B014EDFCC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4" y="3816465"/>
            <a:ext cx="1482139" cy="30886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A85E7CA-7477-CFDF-E121-70ED10BE1E2A}"/>
              </a:ext>
            </a:extLst>
          </p:cNvPr>
          <p:cNvSpPr txBox="1"/>
          <p:nvPr/>
        </p:nvSpPr>
        <p:spPr>
          <a:xfrm>
            <a:off x="491697" y="4823209"/>
            <a:ext cx="2743199" cy="815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u="sng"/>
              <a:t>New Model </a:t>
            </a:r>
            <a:r>
              <a:rPr lang="it-IT" sz="1400" u="sng" err="1"/>
              <a:t>Parameters</a:t>
            </a:r>
            <a:r>
              <a:rPr lang="it-IT" sz="1400" u="sng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D </a:t>
            </a:r>
            <a:r>
              <a:rPr lang="it-IT" sz="1100">
                <a:ea typeface="+mn-lt"/>
                <a:cs typeface="+mn-lt"/>
              </a:rPr>
              <a:t>= </a:t>
            </a:r>
            <a:r>
              <a:rPr lang="it-IT" sz="1100" err="1">
                <a:ea typeface="+mn-lt"/>
                <a:cs typeface="+mn-lt"/>
              </a:rPr>
              <a:t>bolus</a:t>
            </a:r>
            <a:r>
              <a:rPr lang="it-IT" sz="1100">
                <a:ea typeface="+mn-lt"/>
                <a:cs typeface="+mn-lt"/>
              </a:rPr>
              <a:t> dose</a:t>
            </a:r>
          </a:p>
          <a:p>
            <a:pPr marL="171450" indent="-171450">
              <a:buFont typeface="Arial"/>
              <a:buChar char="•"/>
            </a:pPr>
            <a:r>
              <a:rPr lang="it-IT" sz="1100" b="1">
                <a:solidFill>
                  <a:srgbClr val="EBEBEB"/>
                </a:solidFill>
                <a:ea typeface="+mn-lt"/>
                <a:cs typeface="+mn-lt"/>
              </a:rPr>
              <a:t>λ </a:t>
            </a:r>
            <a:r>
              <a:rPr lang="it-IT" sz="1100">
                <a:ea typeface="+mn-lt"/>
                <a:cs typeface="+mn-lt"/>
              </a:rPr>
              <a:t>= </a:t>
            </a:r>
            <a:r>
              <a:rPr lang="it-IT" sz="1100" err="1">
                <a:ea typeface="+mn-lt"/>
                <a:cs typeface="+mn-lt"/>
              </a:rPr>
              <a:t>decay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constant</a:t>
            </a:r>
            <a:endParaRPr lang="it-IT" sz="1100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h </a:t>
            </a:r>
            <a:r>
              <a:rPr lang="it-IT" sz="1100">
                <a:ea typeface="+mn-lt"/>
                <a:cs typeface="+mn-lt"/>
              </a:rPr>
              <a:t>= </a:t>
            </a:r>
            <a:r>
              <a:rPr lang="it-IT" sz="1100" err="1">
                <a:ea typeface="+mn-lt"/>
                <a:cs typeface="+mn-lt"/>
              </a:rPr>
              <a:t>efficacy</a:t>
            </a:r>
            <a:r>
              <a:rPr lang="it-IT" sz="1100">
                <a:ea typeface="+mn-lt"/>
                <a:cs typeface="+mn-lt"/>
              </a:rPr>
              <a:t> of the </a:t>
            </a:r>
            <a:r>
              <a:rPr lang="it-IT" sz="1100" err="1">
                <a:ea typeface="+mn-lt"/>
                <a:cs typeface="+mn-lt"/>
              </a:rPr>
              <a:t>drug</a:t>
            </a:r>
            <a:endParaRPr lang="it-IT" sz="11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0898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18FB3-B79C-2395-16D9-F37C36FD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F716308E-97BB-A551-3A62-35E0AA4DD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C6033FD-9AEA-EDF9-89B1-B8C114D106DD}"/>
              </a:ext>
            </a:extLst>
          </p:cNvPr>
          <p:cNvSpPr txBox="1"/>
          <p:nvPr/>
        </p:nvSpPr>
        <p:spPr>
          <a:xfrm>
            <a:off x="2074873" y="267644"/>
            <a:ext cx="49912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Tumor Growth Size</a:t>
            </a:r>
            <a:r>
              <a:rPr lang="en-US" sz="2400"/>
              <a:t> </a:t>
            </a:r>
            <a:endParaRPr lang="it-IT" sz="2400"/>
          </a:p>
          <a:p>
            <a:pPr algn="ctr"/>
            <a:r>
              <a:rPr lang="en-US" sz="2400"/>
              <a:t>Part 3</a:t>
            </a:r>
          </a:p>
          <a:p>
            <a:pPr algn="ctr"/>
            <a:r>
              <a:rPr lang="en-US" sz="2400"/>
              <a:t>Therapy Term</a:t>
            </a:r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1A6EB9-63C2-9B81-D1A1-258F54A7AB66}"/>
              </a:ext>
            </a:extLst>
          </p:cNvPr>
          <p:cNvSpPr txBox="1"/>
          <p:nvPr/>
        </p:nvSpPr>
        <p:spPr>
          <a:xfrm>
            <a:off x="489144" y="1471024"/>
            <a:ext cx="7324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Aim: Model the tumor growth size using </a:t>
            </a:r>
            <a:r>
              <a:rPr lang="en-US" sz="1400"/>
              <a:t>PINNs</a:t>
            </a:r>
            <a:endParaRPr lang="it-IT"/>
          </a:p>
        </p:txBody>
      </p:sp>
      <p:pic>
        <p:nvPicPr>
          <p:cNvPr id="8" name="Immagine 7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6A861503-37FA-3736-4752-418547DF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33" y="1879095"/>
            <a:ext cx="3022057" cy="23658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CAED1BA-D1B0-CB0A-45B7-13C58D91B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538" y="2542932"/>
            <a:ext cx="308198" cy="3452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33C03A-9543-C3AE-6265-8B8F284540EF}"/>
              </a:ext>
            </a:extLst>
          </p:cNvPr>
          <p:cNvSpPr txBox="1"/>
          <p:nvPr/>
        </p:nvSpPr>
        <p:spPr>
          <a:xfrm>
            <a:off x="458335" y="1881185"/>
            <a:ext cx="2743199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u="sng"/>
              <a:t>Architecture: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MLP 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Input </a:t>
            </a:r>
            <a:r>
              <a:rPr lang="it-IT" sz="1100" b="1" err="1"/>
              <a:t>dimension</a:t>
            </a:r>
            <a:r>
              <a:rPr lang="it-IT" sz="1100"/>
              <a:t> =1D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Output </a:t>
            </a:r>
            <a:r>
              <a:rPr lang="it-IT" sz="1100" b="1" err="1"/>
              <a:t>dimension</a:t>
            </a:r>
            <a:r>
              <a:rPr lang="it-IT" sz="1100"/>
              <a:t> = 1D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#Hidden </a:t>
            </a:r>
            <a:r>
              <a:rPr lang="it-IT" sz="1100" b="1" err="1"/>
              <a:t>Layers</a:t>
            </a:r>
            <a:r>
              <a:rPr lang="it-IT" sz="1100"/>
              <a:t> = 4 (3)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#Neurons per </a:t>
            </a:r>
            <a:r>
              <a:rPr lang="it-IT" sz="1100" b="1" err="1"/>
              <a:t>layer</a:t>
            </a:r>
            <a:r>
              <a:rPr lang="it-IT" sz="1100"/>
              <a:t> = 128 (64)</a:t>
            </a:r>
          </a:p>
          <a:p>
            <a:pPr marL="285750" indent="-285750">
              <a:buFont typeface="Arial"/>
              <a:buChar char="•"/>
            </a:pPr>
            <a:r>
              <a:rPr lang="it-IT" sz="1100" b="1" err="1"/>
              <a:t>Activation</a:t>
            </a:r>
            <a:r>
              <a:rPr lang="it-IT" sz="1100" b="1"/>
              <a:t> </a:t>
            </a:r>
            <a:r>
              <a:rPr lang="it-IT" sz="1100" b="1" err="1"/>
              <a:t>Function</a:t>
            </a:r>
            <a:r>
              <a:rPr lang="it-IT" sz="1100"/>
              <a:t> = GELU</a:t>
            </a:r>
          </a:p>
          <a:p>
            <a:pPr marL="285750" indent="-285750">
              <a:buFont typeface="Arial"/>
              <a:buChar char="•"/>
            </a:pPr>
            <a:endParaRPr lang="it-IT" sz="110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9E03E-ADEE-8515-B207-4A9066A2E2EF}"/>
              </a:ext>
            </a:extLst>
          </p:cNvPr>
          <p:cNvSpPr txBox="1"/>
          <p:nvPr/>
        </p:nvSpPr>
        <p:spPr>
          <a:xfrm>
            <a:off x="2874581" y="1880786"/>
            <a:ext cx="2439542" cy="1831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u="sng"/>
              <a:t>Model </a:t>
            </a:r>
            <a:r>
              <a:rPr lang="it-IT" sz="1400" u="sng" err="1"/>
              <a:t>Parameters</a:t>
            </a:r>
            <a:r>
              <a:rPr lang="it-IT" sz="1400" u="sng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X(0)</a:t>
            </a:r>
            <a:r>
              <a:rPr lang="it-IT" sz="1100"/>
              <a:t> = 1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α</a:t>
            </a:r>
            <a:r>
              <a:rPr lang="it-IT" sz="1100">
                <a:ea typeface="+mn-lt"/>
                <a:cs typeface="+mn-lt"/>
              </a:rPr>
              <a:t> (alpha) = </a:t>
            </a:r>
            <a:r>
              <a:rPr lang="it-IT" sz="1100">
                <a:latin typeface="Century Gothic"/>
              </a:rPr>
              <a:t>0.3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K </a:t>
            </a:r>
            <a:r>
              <a:rPr lang="it-IT" sz="1100">
                <a:ea typeface="+mn-lt"/>
                <a:cs typeface="+mn-lt"/>
              </a:rPr>
              <a:t>= </a:t>
            </a:r>
            <a:r>
              <a:rPr lang="it-IT" sz="1100">
                <a:latin typeface="Century Gothic"/>
              </a:rPr>
              <a:t>100.0</a:t>
            </a:r>
            <a:endParaRPr lang="en-US" sz="1100">
              <a:latin typeface="Century Gothic"/>
            </a:endParaRPr>
          </a:p>
          <a:p>
            <a:pPr marL="285750" indent="-285750">
              <a:buFont typeface="Arial"/>
              <a:buChar char="•"/>
            </a:pPr>
            <a:r>
              <a:rPr lang="it-IT" sz="1100" b="1">
                <a:latin typeface="Century Gothic"/>
              </a:rPr>
              <a:t>D </a:t>
            </a:r>
            <a:r>
              <a:rPr lang="it-IT" sz="1100">
                <a:latin typeface="Century Gothic"/>
              </a:rPr>
              <a:t>= 1.0.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solidFill>
                  <a:srgbClr val="EBEBEB"/>
                </a:solidFill>
                <a:latin typeface="Century Gothic"/>
              </a:rPr>
              <a:t>λ </a:t>
            </a:r>
            <a:r>
              <a:rPr lang="it-IT" sz="1100">
                <a:latin typeface="Century Gothic"/>
              </a:rPr>
              <a:t>= 0.08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latin typeface="Century Gothic"/>
              </a:rPr>
              <a:t>h </a:t>
            </a:r>
            <a:r>
              <a:rPr lang="it-IT" sz="1100">
                <a:latin typeface="Century Gothic"/>
              </a:rPr>
              <a:t>=  0.5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t0_dose</a:t>
            </a:r>
            <a:r>
              <a:rPr lang="it-IT" sz="1100">
                <a:ea typeface="+mn-lt"/>
                <a:cs typeface="+mn-lt"/>
              </a:rPr>
              <a:t> first </a:t>
            </a:r>
            <a:r>
              <a:rPr lang="it-IT" sz="1100" err="1">
                <a:ea typeface="+mn-lt"/>
                <a:cs typeface="+mn-lt"/>
              </a:rPr>
              <a:t>bolus</a:t>
            </a:r>
            <a:r>
              <a:rPr lang="it-IT" sz="1100">
                <a:ea typeface="+mn-lt"/>
                <a:cs typeface="+mn-lt"/>
              </a:rPr>
              <a:t> time = </a:t>
            </a:r>
            <a:r>
              <a:rPr lang="it-IT" sz="1100">
                <a:latin typeface="Consolas"/>
              </a:rPr>
              <a:t>14.0</a:t>
            </a:r>
            <a:endParaRPr lang="it-IT" sz="1100"/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dose_interval</a:t>
            </a:r>
            <a:r>
              <a:rPr lang="it-IT" sz="1100">
                <a:ea typeface="+mn-lt"/>
                <a:cs typeface="+mn-lt"/>
              </a:rPr>
              <a:t> = </a:t>
            </a:r>
            <a:r>
              <a:rPr lang="it-IT" sz="1100">
                <a:latin typeface="Consolas"/>
              </a:rPr>
              <a:t>7.0</a:t>
            </a:r>
          </a:p>
          <a:p>
            <a:pPr marL="285750" indent="-285750">
              <a:buFont typeface="Arial"/>
              <a:buChar char="•"/>
            </a:pPr>
            <a:endParaRPr lang="it-IT" sz="1100" b="1">
              <a:latin typeface="Century Gothic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C0130E8-5918-C3B0-A790-3EAEDD03A646}"/>
              </a:ext>
            </a:extLst>
          </p:cNvPr>
          <p:cNvSpPr txBox="1"/>
          <p:nvPr/>
        </p:nvSpPr>
        <p:spPr>
          <a:xfrm>
            <a:off x="458656" y="3712057"/>
            <a:ext cx="2415924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u="sng"/>
              <a:t>Data and Splitting</a:t>
            </a: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Noisy</a:t>
            </a:r>
            <a:r>
              <a:rPr lang="it-IT" sz="1100" b="1">
                <a:ea typeface="+mn-lt"/>
                <a:cs typeface="+mn-lt"/>
              </a:rPr>
              <a:t> Data </a:t>
            </a:r>
            <a:r>
              <a:rPr lang="it-IT" sz="1100">
                <a:ea typeface="+mn-lt"/>
                <a:cs typeface="+mn-lt"/>
              </a:rPr>
              <a:t>4% </a:t>
            </a:r>
            <a:r>
              <a:rPr lang="it-IT" sz="1100" err="1">
                <a:ea typeface="+mn-lt"/>
                <a:cs typeface="+mn-lt"/>
              </a:rPr>
              <a:t>Gaussian</a:t>
            </a:r>
            <a:r>
              <a:rPr lang="it-IT" sz="1100">
                <a:ea typeface="+mn-lt"/>
                <a:cs typeface="+mn-lt"/>
              </a:rPr>
              <a:t> Relative </a:t>
            </a:r>
            <a:r>
              <a:rPr lang="it-IT" sz="1100" err="1">
                <a:ea typeface="+mn-lt"/>
                <a:cs typeface="+mn-lt"/>
              </a:rPr>
              <a:t>Noise</a:t>
            </a:r>
            <a:endParaRPr lang="it-IT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Simulation</a:t>
            </a:r>
            <a:r>
              <a:rPr lang="it-IT" sz="1100" b="1">
                <a:ea typeface="+mn-lt"/>
                <a:cs typeface="+mn-lt"/>
              </a:rPr>
              <a:t> time</a:t>
            </a:r>
            <a:r>
              <a:rPr lang="it-IT" sz="1100">
                <a:ea typeface="+mn-lt"/>
                <a:cs typeface="+mn-lt"/>
              </a:rPr>
              <a:t> = </a:t>
            </a:r>
            <a:r>
              <a:rPr lang="it-IT" sz="1100">
                <a:latin typeface="Century Gothic"/>
              </a:rPr>
              <a:t>50.0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Number</a:t>
            </a:r>
            <a:r>
              <a:rPr lang="it-IT" sz="1100" b="1">
                <a:ea typeface="+mn-lt"/>
                <a:cs typeface="+mn-lt"/>
              </a:rPr>
              <a:t> of samples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NUM_SAMPLES</a:t>
            </a:r>
            <a:r>
              <a:rPr lang="it-IT" sz="1100">
                <a:ea typeface="+mn-lt"/>
                <a:cs typeface="+mn-lt"/>
              </a:rPr>
              <a:t> = </a:t>
            </a:r>
            <a:r>
              <a:rPr lang="it-IT" sz="1100">
                <a:latin typeface="Century Gothic"/>
              </a:rPr>
              <a:t>200 (120)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Dataset split</a:t>
            </a:r>
            <a:r>
              <a:rPr lang="it-IT" sz="1100">
                <a:ea typeface="+mn-lt"/>
                <a:cs typeface="+mn-lt"/>
              </a:rPr>
              <a:t>: </a:t>
            </a:r>
            <a:r>
              <a:rPr lang="it-IT" sz="1100" err="1">
                <a:ea typeface="+mn-lt"/>
                <a:cs typeface="+mn-lt"/>
              </a:rPr>
              <a:t>train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60%</a:t>
            </a:r>
            <a:r>
              <a:rPr lang="it-IT" sz="1100">
                <a:ea typeface="+mn-lt"/>
                <a:cs typeface="+mn-lt"/>
              </a:rPr>
              <a:t> , </a:t>
            </a:r>
            <a:r>
              <a:rPr lang="it-IT" sz="1100" err="1">
                <a:ea typeface="+mn-lt"/>
                <a:cs typeface="+mn-lt"/>
              </a:rPr>
              <a:t>validation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20%),</a:t>
            </a:r>
            <a:r>
              <a:rPr lang="it-IT" sz="1100">
                <a:ea typeface="+mn-lt"/>
                <a:cs typeface="+mn-lt"/>
              </a:rPr>
              <a:t> test </a:t>
            </a:r>
            <a:r>
              <a:rPr lang="it-IT" sz="1100">
                <a:latin typeface="Century Gothic"/>
              </a:rPr>
              <a:t>20%</a:t>
            </a:r>
            <a:endParaRPr lang="it-IT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Collocation</a:t>
            </a:r>
            <a:r>
              <a:rPr lang="it-IT" sz="1100" b="1">
                <a:ea typeface="+mn-lt"/>
                <a:cs typeface="+mn-lt"/>
              </a:rPr>
              <a:t> points</a:t>
            </a:r>
            <a:r>
              <a:rPr lang="it-IT" sz="1100">
                <a:ea typeface="+mn-lt"/>
                <a:cs typeface="+mn-lt"/>
              </a:rPr>
              <a:t> for </a:t>
            </a:r>
            <a:r>
              <a:rPr lang="it-IT" sz="1100" err="1">
                <a:ea typeface="+mn-lt"/>
                <a:cs typeface="+mn-lt"/>
              </a:rPr>
              <a:t>physics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loss</a:t>
            </a:r>
            <a:r>
              <a:rPr lang="it-IT" sz="1100">
                <a:ea typeface="+mn-lt"/>
                <a:cs typeface="+mn-lt"/>
              </a:rPr>
              <a:t>: </a:t>
            </a:r>
            <a:r>
              <a:rPr lang="it-IT" sz="1100">
                <a:latin typeface="Century Gothic"/>
              </a:rPr>
              <a:t>200</a:t>
            </a:r>
            <a:r>
              <a:rPr lang="it-IT" sz="1100">
                <a:ea typeface="+mn-lt"/>
                <a:cs typeface="+mn-lt"/>
              </a:rPr>
              <a:t> (120) </a:t>
            </a:r>
            <a:endParaRPr lang="it-IT" sz="1100"/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t0</a:t>
            </a:r>
            <a:r>
              <a:rPr lang="it-IT" sz="1100">
                <a:ea typeface="+mn-lt"/>
                <a:cs typeface="+mn-lt"/>
              </a:rPr>
              <a:t> for IC: </a:t>
            </a:r>
            <a:r>
              <a:rPr lang="it-IT" sz="1100">
                <a:latin typeface="Century Gothic"/>
              </a:rPr>
              <a:t>0.0</a:t>
            </a:r>
            <a:r>
              <a:rPr lang="it-IT" sz="1100">
                <a:ea typeface="+mn-lt"/>
                <a:cs typeface="+mn-lt"/>
              </a:rPr>
              <a:t> (</a:t>
            </a:r>
            <a:r>
              <a:rPr lang="it-IT" sz="1100" err="1">
                <a:ea typeface="+mn-lt"/>
                <a:cs typeface="+mn-lt"/>
              </a:rPr>
              <a:t>tensor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shape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1×1</a:t>
            </a:r>
            <a:r>
              <a:rPr lang="it-IT" sz="1100">
                <a:ea typeface="+mn-lt"/>
                <a:cs typeface="+mn-lt"/>
              </a:rPr>
              <a:t>)</a:t>
            </a:r>
            <a:endParaRPr lang="it-IT" sz="1100"/>
          </a:p>
          <a:p>
            <a:pPr algn="l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F85A79E-F3DC-CFFD-635B-572BEBE14E86}"/>
              </a:ext>
            </a:extLst>
          </p:cNvPr>
          <p:cNvSpPr txBox="1"/>
          <p:nvPr/>
        </p:nvSpPr>
        <p:spPr>
          <a:xfrm>
            <a:off x="2874579" y="3712057"/>
            <a:ext cx="2439541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u="sng"/>
              <a:t>Optimization</a:t>
            </a:r>
            <a:r>
              <a:rPr lang="en-US" sz="1100" u="sng"/>
              <a:t>: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Optimizer</a:t>
            </a:r>
            <a:r>
              <a:rPr lang="en-US" sz="1100"/>
              <a:t>: Adam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sz="1100" b="1"/>
              <a:t>Learning rate</a:t>
            </a:r>
            <a:r>
              <a:rPr lang="en-US" sz="1100"/>
              <a:t> LR = 1e-3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Batch size</a:t>
            </a:r>
            <a:r>
              <a:rPr lang="en-US" sz="1100"/>
              <a:t> BATCH_SIZE = 32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sz="1100" b="1"/>
              <a:t>Maximum</a:t>
            </a:r>
            <a:r>
              <a:rPr lang="en-US" sz="1100" b="1">
                <a:ea typeface="+mn-lt"/>
                <a:cs typeface="+mn-lt"/>
              </a:rPr>
              <a:t> epochs</a:t>
            </a:r>
            <a:r>
              <a:rPr lang="en-US" sz="1100">
                <a:ea typeface="+mn-lt"/>
                <a:cs typeface="+mn-lt"/>
              </a:rPr>
              <a:t>  = </a:t>
            </a:r>
            <a:r>
              <a:rPr lang="en-US" sz="1100">
                <a:latin typeface="Century Gothic"/>
              </a:rPr>
              <a:t>5000 (1000)</a:t>
            </a:r>
            <a:endParaRPr lang="en-US">
              <a:latin typeface="Century Gothic"/>
            </a:endParaRPr>
          </a:p>
          <a:p>
            <a:pPr marL="228600" indent="-228600">
              <a:buFont typeface=""/>
              <a:buChar char="•"/>
            </a:pPr>
            <a:r>
              <a:rPr lang="en-US" sz="1100" b="1">
                <a:latin typeface="Century Gothic"/>
              </a:rPr>
              <a:t>Early</a:t>
            </a:r>
            <a:r>
              <a:rPr lang="en-US" sz="1100" b="1">
                <a:ea typeface="+mn-lt"/>
                <a:cs typeface="+mn-lt"/>
              </a:rPr>
              <a:t> stopping patience</a:t>
            </a:r>
            <a:r>
              <a:rPr lang="en-US" sz="1100">
                <a:ea typeface="+mn-lt"/>
                <a:cs typeface="+mn-lt"/>
              </a:rPr>
              <a:t> = </a:t>
            </a:r>
            <a:r>
              <a:rPr lang="en-US" sz="1100">
                <a:latin typeface="Century Gothic"/>
              </a:rPr>
              <a:t>800</a:t>
            </a:r>
            <a:r>
              <a:rPr lang="en-US" sz="1100">
                <a:ea typeface="+mn-lt"/>
                <a:cs typeface="+mn-lt"/>
              </a:rPr>
              <a:t> (on validation MSE)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sz="1100" b="1"/>
              <a:t>Device </a:t>
            </a:r>
            <a:r>
              <a:rPr lang="en-US" sz="1100"/>
              <a:t>= GPU (CPU)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Physic </a:t>
            </a:r>
            <a:r>
              <a:rPr lang="en-US" sz="1100" b="1" err="1"/>
              <a:t>Weigtht</a:t>
            </a:r>
            <a:r>
              <a:rPr lang="en-US" sz="1100" b="1"/>
              <a:t>: </a:t>
            </a:r>
            <a:r>
              <a:rPr lang="en-US" sz="1100"/>
              <a:t>0.5 (0.3)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Data Weight: </a:t>
            </a:r>
            <a:r>
              <a:rPr lang="en-US" sz="1100"/>
              <a:t>0.5 (0.7)</a:t>
            </a:r>
          </a:p>
          <a:p>
            <a:pPr marL="228600" indent="-228600">
              <a:buFont typeface=""/>
              <a:buChar char="•"/>
            </a:pPr>
            <a:endParaRPr lang="en-US" sz="1100"/>
          </a:p>
          <a:p>
            <a:pPr marL="228600" indent="-228600">
              <a:buFont typeface=""/>
              <a:buChar char="•"/>
            </a:pPr>
            <a:endParaRPr lang="en-US" sz="1100" b="1"/>
          </a:p>
        </p:txBody>
      </p:sp>
      <p:pic>
        <p:nvPicPr>
          <p:cNvPr id="7" name="Immagine 6" descr="Immagine che contiene Carattere, Elementi grafici, simbol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197368E9-00C3-C749-664A-0F0AF807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374" y="2546541"/>
            <a:ext cx="1270648" cy="3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22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79EC64-D686-4619-71AD-51EA6E525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DAE673FD-6AC4-835D-837F-64E652E3D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91D99D-6414-51BD-6EC8-F9FEF706E636}"/>
              </a:ext>
            </a:extLst>
          </p:cNvPr>
          <p:cNvSpPr txBox="1"/>
          <p:nvPr/>
        </p:nvSpPr>
        <p:spPr>
          <a:xfrm>
            <a:off x="2475287" y="267644"/>
            <a:ext cx="41904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Tumor </a:t>
            </a:r>
            <a:r>
              <a:rPr lang="en-US" sz="2400" noProof="0"/>
              <a:t>Growth Size</a:t>
            </a:r>
            <a:r>
              <a:rPr lang="en-US" sz="2400"/>
              <a:t> </a:t>
            </a:r>
            <a:endParaRPr lang="it-IT" sz="2400"/>
          </a:p>
          <a:p>
            <a:pPr algn="ctr"/>
            <a:r>
              <a:rPr lang="en-US" sz="2400"/>
              <a:t>Part 3</a:t>
            </a:r>
          </a:p>
          <a:p>
            <a:pPr algn="ctr"/>
            <a:r>
              <a:rPr lang="en-US" sz="2400"/>
              <a:t>Therapy Term Results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F88F39-76DF-F917-0410-840F4D2FAD31}"/>
              </a:ext>
            </a:extLst>
          </p:cNvPr>
          <p:cNvSpPr txBox="1"/>
          <p:nvPr/>
        </p:nvSpPr>
        <p:spPr>
          <a:xfrm>
            <a:off x="1111934" y="1619789"/>
            <a:ext cx="580818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400" err="1">
                <a:ea typeface="+mn-lt"/>
                <a:cs typeface="+mn-lt"/>
              </a:rPr>
              <a:t>best_epoch</a:t>
            </a:r>
            <a:r>
              <a:rPr lang="it-IT" sz="1400">
                <a:ea typeface="+mn-lt"/>
                <a:cs typeface="+mn-lt"/>
              </a:rPr>
              <a:t>: 2116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sz="1400">
                <a:ea typeface="+mn-lt"/>
                <a:cs typeface="+mn-lt"/>
              </a:rPr>
              <a:t>TRAIN MSE @ </a:t>
            </a:r>
            <a:r>
              <a:rPr lang="it-IT" sz="1400" err="1"/>
              <a:t>best_epoch</a:t>
            </a:r>
            <a:r>
              <a:rPr lang="it-IT" sz="1400"/>
              <a:t>: 3.7274e+00</a:t>
            </a:r>
            <a:endParaRPr lang="it-IT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400">
                <a:ea typeface="+mn-lt"/>
                <a:cs typeface="+mn-lt"/>
              </a:rPr>
              <a:t>VAL MSE @ </a:t>
            </a:r>
            <a:r>
              <a:rPr lang="it-IT" sz="1400" err="1"/>
              <a:t>best_epoch</a:t>
            </a:r>
            <a:r>
              <a:rPr lang="it-IT" sz="1400"/>
              <a:t>: 9.5763e-01</a:t>
            </a:r>
            <a:endParaRPr lang="it-IT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400">
                <a:ea typeface="+mn-lt"/>
                <a:cs typeface="+mn-lt"/>
              </a:rPr>
              <a:t>TEST MSE @ </a:t>
            </a:r>
            <a:r>
              <a:rPr lang="it-IT" sz="1400" err="1">
                <a:ea typeface="+mn-lt"/>
                <a:cs typeface="+mn-lt"/>
              </a:rPr>
              <a:t>best_epoch</a:t>
            </a:r>
            <a:r>
              <a:rPr lang="it-IT" sz="1400">
                <a:ea typeface="+mn-lt"/>
                <a:cs typeface="+mn-lt"/>
              </a:rPr>
              <a:t>: </a:t>
            </a:r>
            <a:r>
              <a:rPr lang="it-IT" sz="1400"/>
              <a:t>3.842e+00</a:t>
            </a:r>
          </a:p>
        </p:txBody>
      </p:sp>
      <p:pic>
        <p:nvPicPr>
          <p:cNvPr id="10" name="Immagine 9" descr="Immagine che contiene testo, line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1A557281-E482-5068-9848-7D5975E9D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322" y="2862468"/>
            <a:ext cx="3254678" cy="1530681"/>
          </a:xfrm>
          <a:prstGeom prst="rect">
            <a:avLst/>
          </a:prstGeom>
        </p:spPr>
      </p:pic>
      <p:pic>
        <p:nvPicPr>
          <p:cNvPr id="12" name="Immagine 11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D70AF7C8-EE06-A0E4-A94C-BD7AA08DF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497" y="2862068"/>
            <a:ext cx="3254678" cy="1531081"/>
          </a:xfrm>
          <a:prstGeom prst="rect">
            <a:avLst/>
          </a:prstGeom>
        </p:spPr>
      </p:pic>
      <p:pic>
        <p:nvPicPr>
          <p:cNvPr id="14" name="Immagine 13" descr="Immagine che contiene testo, line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D67717F2-DAEA-AB67-2EE7-B316F533C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322" y="4393149"/>
            <a:ext cx="3253175" cy="1501791"/>
          </a:xfrm>
          <a:prstGeom prst="rect">
            <a:avLst/>
          </a:prstGeom>
        </p:spPr>
      </p:pic>
      <p:pic>
        <p:nvPicPr>
          <p:cNvPr id="16" name="Immagine 15" descr="Immagine che contiene schermata, testo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35D6ACC0-1FDF-2022-1785-BBFA890B3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248" y="4382541"/>
            <a:ext cx="3253175" cy="151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76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BE8EC3-E796-296A-24A0-325472FF3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3679265A-74DE-7F26-5B02-FB5DC5021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3E24D32-56FD-018D-A025-298303E6A977}"/>
              </a:ext>
            </a:extLst>
          </p:cNvPr>
          <p:cNvSpPr txBox="1"/>
          <p:nvPr/>
        </p:nvSpPr>
        <p:spPr>
          <a:xfrm>
            <a:off x="2475287" y="267644"/>
            <a:ext cx="41904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Tumor </a:t>
            </a:r>
            <a:r>
              <a:rPr lang="en-US" sz="2400" noProof="0"/>
              <a:t>Growth Size</a:t>
            </a:r>
            <a:r>
              <a:rPr lang="en-US" sz="2400"/>
              <a:t> </a:t>
            </a:r>
            <a:endParaRPr lang="it-IT" sz="2400"/>
          </a:p>
          <a:p>
            <a:pPr algn="ctr"/>
            <a:r>
              <a:rPr lang="en-US" sz="2400"/>
              <a:t>Part 3</a:t>
            </a:r>
          </a:p>
          <a:p>
            <a:pPr algn="ctr"/>
            <a:r>
              <a:rPr lang="en-US" sz="2400"/>
              <a:t>Therapy Term Results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D5946B-83E2-7E8F-AA74-7CF259212F30}"/>
              </a:ext>
            </a:extLst>
          </p:cNvPr>
          <p:cNvSpPr txBox="1"/>
          <p:nvPr/>
        </p:nvSpPr>
        <p:spPr>
          <a:xfrm>
            <a:off x="791602" y="1561547"/>
            <a:ext cx="580818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>
                <a:ea typeface="+mn-lt"/>
                <a:cs typeface="+mn-lt"/>
              </a:rPr>
              <a:t>Small </a:t>
            </a:r>
            <a:r>
              <a:rPr lang="it-IT" sz="1400" b="1" err="1">
                <a:ea typeface="+mn-lt"/>
                <a:cs typeface="+mn-lt"/>
              </a:rPr>
              <a:t>Modification</a:t>
            </a:r>
            <a:r>
              <a:rPr lang="it-IT" sz="1400" b="1">
                <a:ea typeface="+mn-lt"/>
                <a:cs typeface="+mn-lt"/>
              </a:rPr>
              <a:t>: </a:t>
            </a:r>
            <a:r>
              <a:rPr lang="it-IT" sz="1400" err="1">
                <a:ea typeface="+mn-lt"/>
                <a:cs typeface="+mn-lt"/>
              </a:rPr>
              <a:t>Validation</a:t>
            </a:r>
            <a:r>
              <a:rPr lang="it-IT" sz="1400">
                <a:ea typeface="+mn-lt"/>
                <a:cs typeface="+mn-lt"/>
              </a:rPr>
              <a:t> Data on </a:t>
            </a:r>
            <a:r>
              <a:rPr lang="it-IT" sz="1400" err="1">
                <a:ea typeface="+mn-lt"/>
                <a:cs typeface="+mn-lt"/>
              </a:rPr>
              <a:t>Bolus</a:t>
            </a:r>
            <a:r>
              <a:rPr lang="it-IT" sz="1400">
                <a:ea typeface="+mn-lt"/>
                <a:cs typeface="+mn-lt"/>
              </a:rPr>
              <a:t> Times</a:t>
            </a:r>
          </a:p>
          <a:p>
            <a:endParaRPr lang="it-IT" sz="1400"/>
          </a:p>
          <a:p>
            <a:r>
              <a:rPr lang="it-IT" sz="1400">
                <a:ea typeface="+mn-lt"/>
                <a:cs typeface="+mn-lt"/>
              </a:rPr>
              <a:t>Best </a:t>
            </a:r>
            <a:r>
              <a:rPr lang="it-IT" sz="1400" err="1">
                <a:ea typeface="+mn-lt"/>
                <a:cs typeface="+mn-lt"/>
              </a:rPr>
              <a:t>epoch</a:t>
            </a:r>
            <a:r>
              <a:rPr lang="it-IT" sz="1400">
                <a:ea typeface="+mn-lt"/>
                <a:cs typeface="+mn-lt"/>
              </a:rPr>
              <a:t> : 2397 </a:t>
            </a:r>
          </a:p>
          <a:p>
            <a:r>
              <a:rPr lang="it-IT" sz="1400">
                <a:ea typeface="+mn-lt"/>
                <a:cs typeface="+mn-lt"/>
              </a:rPr>
              <a:t>Training </a:t>
            </a:r>
            <a:r>
              <a:rPr lang="it-IT" sz="1400" err="1">
                <a:ea typeface="+mn-lt"/>
                <a:cs typeface="+mn-lt"/>
              </a:rPr>
              <a:t>loss</a:t>
            </a:r>
            <a:r>
              <a:rPr lang="it-IT" sz="1400">
                <a:ea typeface="+mn-lt"/>
                <a:cs typeface="+mn-lt"/>
              </a:rPr>
              <a:t> totale : 5.404e+00 </a:t>
            </a:r>
          </a:p>
          <a:p>
            <a:r>
              <a:rPr lang="it-IT" sz="1400">
                <a:ea typeface="+mn-lt"/>
                <a:cs typeface="+mn-lt"/>
              </a:rPr>
              <a:t>Training MSE : 3.198e+00 </a:t>
            </a:r>
          </a:p>
          <a:p>
            <a:r>
              <a:rPr lang="it-IT" sz="1400" err="1">
                <a:ea typeface="+mn-lt"/>
                <a:cs typeface="+mn-lt"/>
              </a:rPr>
              <a:t>Validation</a:t>
            </a:r>
            <a:r>
              <a:rPr lang="it-IT" sz="1400">
                <a:ea typeface="+mn-lt"/>
                <a:cs typeface="+mn-lt"/>
              </a:rPr>
              <a:t> MSE : 1.431e+00</a:t>
            </a:r>
            <a:endParaRPr lang="it-IT" sz="1400"/>
          </a:p>
        </p:txBody>
      </p:sp>
      <p:pic>
        <p:nvPicPr>
          <p:cNvPr id="9" name="Immagine 8" descr="Immagine che contiene testo, diagramma, linea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A137596C-C3FF-D816-C504-3910073B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47" y="3140244"/>
            <a:ext cx="3647409" cy="1705951"/>
          </a:xfrm>
          <a:prstGeom prst="rect">
            <a:avLst/>
          </a:prstGeom>
        </p:spPr>
      </p:pic>
      <p:pic>
        <p:nvPicPr>
          <p:cNvPr id="10" name="Immagine 9" descr="Immagine che contiene testo, schermata, Carattere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DEB5B3D7-067C-AA52-FA37-27D42CC3B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030" y="3141580"/>
            <a:ext cx="3504476" cy="17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65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E9FC7-2B66-E5ED-A41F-EA4C2AAA0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7B1FD8CE-468C-1790-4298-C48CAAEB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77C103-29A4-5FA2-BBAF-E820BC11028C}"/>
              </a:ext>
            </a:extLst>
          </p:cNvPr>
          <p:cNvSpPr txBox="1"/>
          <p:nvPr/>
        </p:nvSpPr>
        <p:spPr>
          <a:xfrm>
            <a:off x="2074873" y="267644"/>
            <a:ext cx="49912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Tumor Growth Size</a:t>
            </a:r>
            <a:r>
              <a:rPr lang="en-US" sz="2400"/>
              <a:t>, Part 4</a:t>
            </a:r>
            <a:endParaRPr lang="it-IT" sz="2400"/>
          </a:p>
          <a:p>
            <a:pPr algn="ctr"/>
            <a:r>
              <a:rPr lang="en-US" sz="2400"/>
              <a:t>Inversion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302ABF5-1415-BAEF-D010-8832D69E95D5}"/>
              </a:ext>
            </a:extLst>
          </p:cNvPr>
          <p:cNvSpPr txBox="1"/>
          <p:nvPr/>
        </p:nvSpPr>
        <p:spPr>
          <a:xfrm>
            <a:off x="489144" y="1471024"/>
            <a:ext cx="7324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Aim: </a:t>
            </a:r>
            <a:r>
              <a:rPr lang="en-US" sz="1400"/>
              <a:t>Estimation of </a:t>
            </a:r>
            <a:r>
              <a:rPr lang="en-US" sz="1400" b="1"/>
              <a:t>K </a:t>
            </a:r>
            <a:r>
              <a:rPr lang="en-US" sz="1400"/>
              <a:t>and </a:t>
            </a:r>
            <a:r>
              <a:rPr lang="it-IT" sz="1400" b="1"/>
              <a:t>α </a:t>
            </a:r>
            <a:r>
              <a:rPr lang="it-IT" sz="1400" err="1"/>
              <a:t>parameters</a:t>
            </a:r>
          </a:p>
        </p:txBody>
      </p:sp>
      <p:pic>
        <p:nvPicPr>
          <p:cNvPr id="8" name="Immagine 7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6335E491-4068-2755-F039-538FEB57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33" y="1879095"/>
            <a:ext cx="3022057" cy="23658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6F20EC0-0C50-F9D4-1284-2610AC4F8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538" y="2542932"/>
            <a:ext cx="308198" cy="3452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E06BFF-0407-386A-DA81-6BBB22E93CB3}"/>
              </a:ext>
            </a:extLst>
          </p:cNvPr>
          <p:cNvSpPr txBox="1"/>
          <p:nvPr/>
        </p:nvSpPr>
        <p:spPr>
          <a:xfrm>
            <a:off x="458335" y="1881185"/>
            <a:ext cx="2743199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u="sng"/>
              <a:t>Architecture: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MLP 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Input </a:t>
            </a:r>
            <a:r>
              <a:rPr lang="it-IT" sz="1100" b="1" err="1"/>
              <a:t>dimension</a:t>
            </a:r>
            <a:r>
              <a:rPr lang="it-IT" sz="1100"/>
              <a:t> =1D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Output </a:t>
            </a:r>
            <a:r>
              <a:rPr lang="it-IT" sz="1100" b="1" err="1"/>
              <a:t>dimension</a:t>
            </a:r>
            <a:r>
              <a:rPr lang="it-IT" sz="1100"/>
              <a:t> = 1D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#Hidden </a:t>
            </a:r>
            <a:r>
              <a:rPr lang="it-IT" sz="1100" b="1" err="1"/>
              <a:t>Layers</a:t>
            </a:r>
            <a:r>
              <a:rPr lang="it-IT" sz="1100"/>
              <a:t> = 3 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#Neurons per </a:t>
            </a:r>
            <a:r>
              <a:rPr lang="it-IT" sz="1100" b="1" err="1"/>
              <a:t>layer</a:t>
            </a:r>
            <a:r>
              <a:rPr lang="it-IT" sz="1100"/>
              <a:t> = 64 </a:t>
            </a:r>
          </a:p>
          <a:p>
            <a:pPr marL="285750" indent="-285750">
              <a:buFont typeface="Arial"/>
              <a:buChar char="•"/>
            </a:pPr>
            <a:r>
              <a:rPr lang="it-IT" sz="1100" b="1" err="1"/>
              <a:t>Activation</a:t>
            </a:r>
            <a:r>
              <a:rPr lang="it-IT" sz="1100" b="1"/>
              <a:t> </a:t>
            </a:r>
            <a:r>
              <a:rPr lang="it-IT" sz="1100" b="1" err="1"/>
              <a:t>Function</a:t>
            </a:r>
            <a:r>
              <a:rPr lang="it-IT" sz="1100"/>
              <a:t> = GELU</a:t>
            </a:r>
          </a:p>
          <a:p>
            <a:pPr marL="285750" indent="-285750">
              <a:buFont typeface="Arial"/>
              <a:buChar char="•"/>
            </a:pPr>
            <a:endParaRPr lang="it-IT" sz="110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AECE4A6-DAF9-6741-C208-616C2C11CE05}"/>
              </a:ext>
            </a:extLst>
          </p:cNvPr>
          <p:cNvSpPr txBox="1"/>
          <p:nvPr/>
        </p:nvSpPr>
        <p:spPr>
          <a:xfrm>
            <a:off x="2874580" y="1880786"/>
            <a:ext cx="2743199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u="sng"/>
              <a:t>Model </a:t>
            </a:r>
            <a:r>
              <a:rPr lang="it-IT" sz="1400" u="sng" err="1"/>
              <a:t>Parameters</a:t>
            </a:r>
            <a:r>
              <a:rPr lang="it-IT" sz="1400" u="sng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X(0)</a:t>
            </a:r>
            <a:r>
              <a:rPr lang="it-IT" sz="1100"/>
              <a:t> = 1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α</a:t>
            </a:r>
            <a:r>
              <a:rPr lang="it-IT" sz="1100">
                <a:ea typeface="+mn-lt"/>
                <a:cs typeface="+mn-lt"/>
              </a:rPr>
              <a:t> (alpha) = </a:t>
            </a:r>
            <a:r>
              <a:rPr lang="it-IT" sz="1100">
                <a:latin typeface="Century Gothic"/>
              </a:rPr>
              <a:t>0.3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K </a:t>
            </a:r>
            <a:r>
              <a:rPr lang="it-IT" sz="1100">
                <a:ea typeface="+mn-lt"/>
                <a:cs typeface="+mn-lt"/>
              </a:rPr>
              <a:t>= </a:t>
            </a:r>
            <a:r>
              <a:rPr lang="it-IT" sz="1100">
                <a:latin typeface="Century Gothic"/>
              </a:rPr>
              <a:t>100.0</a:t>
            </a:r>
            <a:endParaRPr lang="en-US" sz="1100">
              <a:latin typeface="Century Gothic"/>
            </a:endParaRPr>
          </a:p>
          <a:p>
            <a:pPr marL="285750" indent="-285750">
              <a:buFont typeface="Arial"/>
              <a:buChar char="•"/>
            </a:pPr>
            <a:endParaRPr lang="it-IT" sz="1100" b="1">
              <a:latin typeface="Century Gothic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FE97A8-7B89-5AFA-DB6C-2313E79B6F72}"/>
              </a:ext>
            </a:extLst>
          </p:cNvPr>
          <p:cNvSpPr txBox="1"/>
          <p:nvPr/>
        </p:nvSpPr>
        <p:spPr>
          <a:xfrm>
            <a:off x="455603" y="3534442"/>
            <a:ext cx="2418977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u="sng"/>
              <a:t>Data and Splitting</a:t>
            </a: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Noisy</a:t>
            </a:r>
            <a:r>
              <a:rPr lang="it-IT" sz="1100" b="1">
                <a:ea typeface="+mn-lt"/>
                <a:cs typeface="+mn-lt"/>
              </a:rPr>
              <a:t> Data </a:t>
            </a:r>
            <a:r>
              <a:rPr lang="it-IT" sz="1100">
                <a:ea typeface="+mn-lt"/>
                <a:cs typeface="+mn-lt"/>
              </a:rPr>
              <a:t>4% </a:t>
            </a:r>
            <a:r>
              <a:rPr lang="it-IT" sz="1100" err="1">
                <a:ea typeface="+mn-lt"/>
                <a:cs typeface="+mn-lt"/>
              </a:rPr>
              <a:t>Gaussian</a:t>
            </a:r>
            <a:r>
              <a:rPr lang="it-IT" sz="1100">
                <a:ea typeface="+mn-lt"/>
                <a:cs typeface="+mn-lt"/>
              </a:rPr>
              <a:t> Relative </a:t>
            </a:r>
            <a:r>
              <a:rPr lang="it-IT" sz="1100" err="1">
                <a:ea typeface="+mn-lt"/>
                <a:cs typeface="+mn-lt"/>
              </a:rPr>
              <a:t>Noise</a:t>
            </a:r>
            <a:endParaRPr lang="it-IT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Simulation</a:t>
            </a:r>
            <a:r>
              <a:rPr lang="it-IT" sz="1100" b="1">
                <a:ea typeface="+mn-lt"/>
                <a:cs typeface="+mn-lt"/>
              </a:rPr>
              <a:t> time</a:t>
            </a:r>
            <a:r>
              <a:rPr lang="it-IT" sz="1100">
                <a:ea typeface="+mn-lt"/>
                <a:cs typeface="+mn-lt"/>
              </a:rPr>
              <a:t> = </a:t>
            </a:r>
            <a:r>
              <a:rPr lang="it-IT" sz="1100">
                <a:latin typeface="Century Gothic"/>
              </a:rPr>
              <a:t>50.0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Number</a:t>
            </a:r>
            <a:r>
              <a:rPr lang="it-IT" sz="1100" b="1">
                <a:ea typeface="+mn-lt"/>
                <a:cs typeface="+mn-lt"/>
              </a:rPr>
              <a:t> of samples</a:t>
            </a:r>
            <a:r>
              <a:rPr lang="it-IT" sz="1100">
                <a:ea typeface="+mn-lt"/>
                <a:cs typeface="+mn-lt"/>
              </a:rPr>
              <a:t> = </a:t>
            </a:r>
            <a:r>
              <a:rPr lang="it-IT" sz="1100">
                <a:latin typeface="Century Gothic"/>
              </a:rPr>
              <a:t>120 (120)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Dataset split</a:t>
            </a:r>
            <a:r>
              <a:rPr lang="it-IT" sz="1100">
                <a:ea typeface="+mn-lt"/>
                <a:cs typeface="+mn-lt"/>
              </a:rPr>
              <a:t>: </a:t>
            </a:r>
            <a:r>
              <a:rPr lang="it-IT" sz="1100" err="1">
                <a:ea typeface="+mn-lt"/>
                <a:cs typeface="+mn-lt"/>
              </a:rPr>
              <a:t>train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60%</a:t>
            </a:r>
            <a:r>
              <a:rPr lang="it-IT" sz="1100">
                <a:ea typeface="+mn-lt"/>
                <a:cs typeface="+mn-lt"/>
              </a:rPr>
              <a:t> , </a:t>
            </a:r>
            <a:r>
              <a:rPr lang="it-IT" sz="1100" err="1">
                <a:ea typeface="+mn-lt"/>
                <a:cs typeface="+mn-lt"/>
              </a:rPr>
              <a:t>validation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20%),</a:t>
            </a:r>
            <a:r>
              <a:rPr lang="it-IT" sz="1100">
                <a:ea typeface="+mn-lt"/>
                <a:cs typeface="+mn-lt"/>
              </a:rPr>
              <a:t> test </a:t>
            </a:r>
            <a:r>
              <a:rPr lang="it-IT" sz="1100">
                <a:latin typeface="Century Gothic"/>
              </a:rPr>
              <a:t>20%</a:t>
            </a:r>
            <a:endParaRPr lang="it-IT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Collocation</a:t>
            </a:r>
            <a:r>
              <a:rPr lang="it-IT" sz="1100" b="1">
                <a:ea typeface="+mn-lt"/>
                <a:cs typeface="+mn-lt"/>
              </a:rPr>
              <a:t> points</a:t>
            </a:r>
            <a:r>
              <a:rPr lang="it-IT" sz="1100">
                <a:ea typeface="+mn-lt"/>
                <a:cs typeface="+mn-lt"/>
              </a:rPr>
              <a:t> for </a:t>
            </a:r>
            <a:r>
              <a:rPr lang="it-IT" sz="1100" err="1">
                <a:ea typeface="+mn-lt"/>
                <a:cs typeface="+mn-lt"/>
              </a:rPr>
              <a:t>physics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loss</a:t>
            </a:r>
            <a:r>
              <a:rPr lang="it-IT" sz="1100">
                <a:ea typeface="+mn-lt"/>
                <a:cs typeface="+mn-lt"/>
              </a:rPr>
              <a:t>: </a:t>
            </a:r>
            <a:r>
              <a:rPr lang="it-IT" sz="1100">
                <a:latin typeface="Century Gothic"/>
                <a:ea typeface="+mn-lt"/>
                <a:cs typeface="+mn-lt"/>
              </a:rPr>
              <a:t>12</a:t>
            </a:r>
            <a:r>
              <a:rPr lang="it-IT" sz="1100">
                <a:latin typeface="Century Gothic"/>
              </a:rPr>
              <a:t>0</a:t>
            </a:r>
            <a:r>
              <a:rPr lang="it-IT" sz="1100">
                <a:ea typeface="+mn-lt"/>
                <a:cs typeface="+mn-lt"/>
              </a:rPr>
              <a:t> </a:t>
            </a:r>
            <a:endParaRPr lang="it-IT" sz="1100"/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t0</a:t>
            </a:r>
            <a:r>
              <a:rPr lang="it-IT" sz="1100">
                <a:ea typeface="+mn-lt"/>
                <a:cs typeface="+mn-lt"/>
              </a:rPr>
              <a:t> for IC: </a:t>
            </a:r>
            <a:r>
              <a:rPr lang="it-IT" sz="1100">
                <a:latin typeface="Century Gothic"/>
              </a:rPr>
              <a:t>0.0</a:t>
            </a:r>
            <a:r>
              <a:rPr lang="it-IT" sz="1100">
                <a:ea typeface="+mn-lt"/>
                <a:cs typeface="+mn-lt"/>
              </a:rPr>
              <a:t> (</a:t>
            </a:r>
            <a:r>
              <a:rPr lang="it-IT" sz="1100" err="1">
                <a:ea typeface="+mn-lt"/>
                <a:cs typeface="+mn-lt"/>
              </a:rPr>
              <a:t>tensor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shape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1×1</a:t>
            </a:r>
            <a:r>
              <a:rPr lang="it-IT" sz="1100">
                <a:ea typeface="+mn-lt"/>
                <a:cs typeface="+mn-lt"/>
              </a:rPr>
              <a:t>)</a:t>
            </a:r>
            <a:endParaRPr lang="it-IT" sz="1100"/>
          </a:p>
          <a:p>
            <a:pPr algn="l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EFC2AE8-9EAA-5AA7-A12E-5C1F5DEA326D}"/>
              </a:ext>
            </a:extLst>
          </p:cNvPr>
          <p:cNvSpPr txBox="1"/>
          <p:nvPr/>
        </p:nvSpPr>
        <p:spPr>
          <a:xfrm>
            <a:off x="2874579" y="3527817"/>
            <a:ext cx="2141369" cy="2785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u="sng"/>
              <a:t>Optimization</a:t>
            </a:r>
            <a:r>
              <a:rPr lang="en-US" sz="1100" u="sng"/>
              <a:t>: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Optimizer</a:t>
            </a:r>
            <a:r>
              <a:rPr lang="en-US" sz="1100"/>
              <a:t>: Adam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sz="1100" b="1"/>
              <a:t>Learning rate</a:t>
            </a:r>
            <a:r>
              <a:rPr lang="en-US" sz="1100"/>
              <a:t> LR = 1e-3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Batch size</a:t>
            </a:r>
            <a:r>
              <a:rPr lang="en-US" sz="1100"/>
              <a:t> = 32 (≈ 3 batches/epoch with 72 training examples)</a:t>
            </a:r>
            <a:endParaRPr lang="en-US" sz="1100">
              <a:ea typeface="+mn-lt"/>
              <a:cs typeface="+mn-lt"/>
            </a:endParaRPr>
          </a:p>
          <a:p>
            <a:pPr marL="228600" indent="-228600">
              <a:buFont typeface=""/>
              <a:buChar char="•"/>
            </a:pPr>
            <a:r>
              <a:rPr lang="en-US" sz="1100" b="1">
                <a:ea typeface="+mn-lt"/>
                <a:cs typeface="+mn-lt"/>
              </a:rPr>
              <a:t>Maximum epochs</a:t>
            </a:r>
            <a:r>
              <a:rPr lang="en-US" sz="1100">
                <a:ea typeface="+mn-lt"/>
                <a:cs typeface="+mn-lt"/>
              </a:rPr>
              <a:t>  = </a:t>
            </a:r>
            <a:r>
              <a:rPr lang="en-US" sz="1100">
                <a:latin typeface="Century Gothic"/>
              </a:rPr>
              <a:t>1000 </a:t>
            </a:r>
            <a:endParaRPr lang="en-US">
              <a:latin typeface="Century Gothic"/>
            </a:endParaRPr>
          </a:p>
          <a:p>
            <a:pPr marL="228600" indent="-228600">
              <a:buFont typeface=""/>
              <a:buChar char="•"/>
            </a:pPr>
            <a:r>
              <a:rPr lang="en-US" sz="1100" b="1">
                <a:latin typeface="Century Gothic"/>
              </a:rPr>
              <a:t>Early</a:t>
            </a:r>
            <a:r>
              <a:rPr lang="en-US" sz="1100" b="1">
                <a:ea typeface="+mn-lt"/>
                <a:cs typeface="+mn-lt"/>
              </a:rPr>
              <a:t> stopping patience</a:t>
            </a:r>
            <a:r>
              <a:rPr lang="en-US" sz="1100">
                <a:ea typeface="+mn-lt"/>
                <a:cs typeface="+mn-lt"/>
              </a:rPr>
              <a:t> = </a:t>
            </a:r>
            <a:r>
              <a:rPr lang="en-US" sz="1100">
                <a:latin typeface="Century Gothic"/>
              </a:rPr>
              <a:t>800</a:t>
            </a:r>
            <a:r>
              <a:rPr lang="en-US" sz="1100">
                <a:ea typeface="+mn-lt"/>
                <a:cs typeface="+mn-lt"/>
              </a:rPr>
              <a:t> (on validation MSE)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Device </a:t>
            </a:r>
            <a:r>
              <a:rPr lang="en-US" sz="1100"/>
              <a:t>= GPU (CPU)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Physic </a:t>
            </a:r>
            <a:r>
              <a:rPr lang="en-US" sz="1100" b="1" err="1"/>
              <a:t>Weigtht</a:t>
            </a:r>
            <a:r>
              <a:rPr lang="en-US" sz="1100" b="1"/>
              <a:t>: </a:t>
            </a:r>
            <a:r>
              <a:rPr lang="en-US" sz="1100"/>
              <a:t>0.3 (0.3)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Data Weight: </a:t>
            </a:r>
            <a:r>
              <a:rPr lang="en-US" sz="1100"/>
              <a:t>0.7 (0.7)</a:t>
            </a:r>
          </a:p>
          <a:p>
            <a:pPr marL="228600" indent="-228600">
              <a:buFont typeface=""/>
              <a:buChar char="•"/>
            </a:pPr>
            <a:endParaRPr lang="en-US"/>
          </a:p>
          <a:p>
            <a:pPr marL="228600" indent="-228600">
              <a:buFont typeface=""/>
              <a:buChar char="•"/>
            </a:pPr>
            <a:endParaRPr lang="en-US" sz="1100" b="1"/>
          </a:p>
        </p:txBody>
      </p:sp>
      <p:pic>
        <p:nvPicPr>
          <p:cNvPr id="7" name="Immagine 6" descr="Immagine che contiene Carattere, Elementi grafici, simbol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D95ECAA8-D248-A216-C2F1-FD129E3A8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374" y="2546541"/>
            <a:ext cx="1270648" cy="3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89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6D1447-D222-C482-28E7-C4936FE82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1423FEDA-AE5E-DC80-4BAA-A1B043F20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A12C2C8-CC2E-B746-BB48-2548982B1912}"/>
              </a:ext>
            </a:extLst>
          </p:cNvPr>
          <p:cNvSpPr txBox="1"/>
          <p:nvPr/>
        </p:nvSpPr>
        <p:spPr>
          <a:xfrm>
            <a:off x="2076568" y="267644"/>
            <a:ext cx="49912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Tumor Growth Size, Part 4</a:t>
            </a:r>
            <a:endParaRPr lang="it-IT" sz="2400"/>
          </a:p>
          <a:p>
            <a:pPr algn="ctr"/>
            <a:r>
              <a:rPr lang="en-US" sz="2400"/>
              <a:t>Inversion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4570F6-7076-04E3-F918-9F155537C08E}"/>
              </a:ext>
            </a:extLst>
          </p:cNvPr>
          <p:cNvSpPr txBox="1"/>
          <p:nvPr/>
        </p:nvSpPr>
        <p:spPr>
          <a:xfrm>
            <a:off x="489144" y="1471024"/>
            <a:ext cx="7324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Aim: </a:t>
            </a:r>
            <a:r>
              <a:rPr lang="en-US" sz="1400"/>
              <a:t>Estimation of </a:t>
            </a:r>
            <a:r>
              <a:rPr lang="en-US" sz="1400" b="1"/>
              <a:t>K </a:t>
            </a:r>
            <a:r>
              <a:rPr lang="en-US" sz="1400"/>
              <a:t> </a:t>
            </a:r>
            <a:r>
              <a:rPr lang="it-IT" sz="1400" b="1"/>
              <a:t>α </a:t>
            </a:r>
            <a:r>
              <a:rPr lang="it-IT" sz="1400" err="1"/>
              <a:t>parameters</a:t>
            </a:r>
          </a:p>
        </p:txBody>
      </p:sp>
      <p:pic>
        <p:nvPicPr>
          <p:cNvPr id="8" name="Immagine 7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38F6C736-69A6-047B-1D6F-8799D963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733" y="1879095"/>
            <a:ext cx="3022057" cy="23658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F549148-7070-68CB-019A-8E233E4BD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538" y="2542932"/>
            <a:ext cx="308198" cy="345206"/>
          </a:xfrm>
          <a:prstGeom prst="rect">
            <a:avLst/>
          </a:prstGeom>
        </p:spPr>
      </p:pic>
      <p:pic>
        <p:nvPicPr>
          <p:cNvPr id="7" name="Immagine 6" descr="Immagine che contiene Carattere, Elementi grafici, simbol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DB71FA74-C107-0E60-2444-2DBCE7F32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374" y="2546541"/>
            <a:ext cx="1270648" cy="3161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652F80-B068-6A27-5360-DE26211F9B13}"/>
              </a:ext>
            </a:extLst>
          </p:cNvPr>
          <p:cNvSpPr txBox="1"/>
          <p:nvPr/>
        </p:nvSpPr>
        <p:spPr>
          <a:xfrm>
            <a:off x="511155" y="2172409"/>
            <a:ext cx="41062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400" err="1"/>
              <a:t>Noisy</a:t>
            </a:r>
            <a:r>
              <a:rPr lang="it-IT" sz="1400"/>
              <a:t> data </a:t>
            </a:r>
            <a:r>
              <a:rPr lang="it-IT" sz="1400" err="1"/>
              <a:t>generated</a:t>
            </a:r>
            <a:r>
              <a:rPr lang="it-IT" sz="1400"/>
              <a:t> with </a:t>
            </a:r>
            <a:r>
              <a:rPr lang="it-IT" sz="1400" b="1">
                <a:ea typeface="+mn-lt"/>
                <a:cs typeface="+mn-lt"/>
              </a:rPr>
              <a:t>K</a:t>
            </a:r>
            <a:r>
              <a:rPr lang="it-IT" sz="1400" b="1" baseline="-25000">
                <a:ea typeface="+mn-lt"/>
                <a:cs typeface="+mn-lt"/>
              </a:rPr>
              <a:t>TRUE</a:t>
            </a:r>
            <a:r>
              <a:rPr lang="it-IT" sz="1400">
                <a:ea typeface="+mn-lt"/>
                <a:cs typeface="+mn-lt"/>
              </a:rPr>
              <a:t> and </a:t>
            </a:r>
            <a:r>
              <a:rPr lang="it-IT" sz="1400" b="1">
                <a:ea typeface="+mn-lt"/>
                <a:cs typeface="+mn-lt"/>
              </a:rPr>
              <a:t>α</a:t>
            </a:r>
            <a:r>
              <a:rPr lang="it-IT" sz="1400" b="1" baseline="-25000">
                <a:ea typeface="+mn-lt"/>
                <a:cs typeface="+mn-lt"/>
              </a:rPr>
              <a:t>TRUE</a:t>
            </a:r>
            <a:r>
              <a:rPr lang="it-IT" sz="1400"/>
              <a:t>   </a:t>
            </a:r>
            <a:endParaRPr lang="it-IT" sz="1400" baseline="-25000"/>
          </a:p>
          <a:p>
            <a:pPr marL="285750" indent="-285750">
              <a:buFont typeface="Arial"/>
              <a:buChar char="•"/>
            </a:pPr>
            <a:endParaRPr lang="it-IT" sz="1400"/>
          </a:p>
          <a:p>
            <a:pPr marL="285750" indent="-285750">
              <a:buFont typeface="Arial"/>
              <a:buChar char="•"/>
            </a:pPr>
            <a:r>
              <a:rPr lang="it-IT" sz="1400" err="1"/>
              <a:t>Learnable</a:t>
            </a:r>
            <a:r>
              <a:rPr lang="it-IT" sz="1400"/>
              <a:t> </a:t>
            </a:r>
            <a:r>
              <a:rPr lang="it-IT" sz="1400" err="1"/>
              <a:t>Parameters</a:t>
            </a:r>
            <a:r>
              <a:rPr lang="it-IT" sz="1400"/>
              <a:t> </a:t>
            </a:r>
            <a:r>
              <a:rPr lang="it-IT" sz="1400" err="1"/>
              <a:t>initialisation</a:t>
            </a:r>
            <a:r>
              <a:rPr lang="it-IT" sz="1400"/>
              <a:t>: </a:t>
            </a:r>
            <a:r>
              <a:rPr lang="it-IT" sz="1500"/>
              <a:t>K</a:t>
            </a:r>
            <a:r>
              <a:rPr lang="it-IT" sz="1500" baseline="-25000"/>
              <a:t>RAW </a:t>
            </a:r>
            <a:r>
              <a:rPr lang="it-IT" sz="1500"/>
              <a:t>= 50.0 and</a:t>
            </a:r>
            <a:r>
              <a:rPr lang="it-IT" sz="1500" baseline="-25000"/>
              <a:t> </a:t>
            </a:r>
            <a:r>
              <a:rPr lang="it-IT" sz="1500"/>
              <a:t>α</a:t>
            </a:r>
            <a:r>
              <a:rPr lang="it-IT" sz="1500" baseline="-25000"/>
              <a:t>RAW</a:t>
            </a:r>
            <a:r>
              <a:rPr lang="it-IT" sz="1500"/>
              <a:t>=0.743</a:t>
            </a:r>
            <a:r>
              <a:rPr lang="it-IT" sz="1500" baseline="-25000"/>
              <a:t>  </a:t>
            </a:r>
            <a:r>
              <a:rPr lang="it-IT" sz="1500" baseline="-25000">
                <a:latin typeface="Arial"/>
                <a:cs typeface="Arial"/>
              </a:rPr>
              <a:t> </a:t>
            </a:r>
          </a:p>
          <a:p>
            <a:pPr marL="285750" indent="-285750">
              <a:buFont typeface="Arial"/>
              <a:buChar char="•"/>
            </a:pPr>
            <a:endParaRPr lang="it-IT" sz="1400"/>
          </a:p>
        </p:txBody>
      </p:sp>
      <p:pic>
        <p:nvPicPr>
          <p:cNvPr id="13" name="Immagine 12" descr="Immagine che contiene testo, Carattere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182B1139-BEC3-631D-9122-BC40138C4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53" y="3685941"/>
            <a:ext cx="5395529" cy="57232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D22A80C-5F13-6C5F-9DA5-7A255077F102}"/>
              </a:ext>
            </a:extLst>
          </p:cNvPr>
          <p:cNvSpPr txBox="1"/>
          <p:nvPr/>
        </p:nvSpPr>
        <p:spPr>
          <a:xfrm>
            <a:off x="489857" y="353549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400"/>
              <a:t>Loss </a:t>
            </a:r>
            <a:r>
              <a:rPr lang="it-IT" sz="1400" err="1"/>
              <a:t>Function</a:t>
            </a:r>
            <a:r>
              <a:rPr lang="it-IT" sz="140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77768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F0726-4354-D2DC-33C7-ABE48325E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229991-158E-6872-5E81-4E1BEDA05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3628" y="986828"/>
            <a:ext cx="1876933" cy="5495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endParaRPr lang="en-US" sz="1500" noProof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defRPr sz="2600">
                <a:solidFill>
                  <a:srgbClr val="B4DCFF"/>
                </a:solidFill>
              </a:defRPr>
            </a:pPr>
            <a:endParaRPr lang="en-US" sz="1500" noProof="0">
              <a:solidFill>
                <a:srgbClr val="FFFFFF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378107-9292-1212-BC32-06266954B219}"/>
              </a:ext>
            </a:extLst>
          </p:cNvPr>
          <p:cNvSpPr txBox="1"/>
          <p:nvPr/>
        </p:nvSpPr>
        <p:spPr>
          <a:xfrm>
            <a:off x="4117387" y="123852"/>
            <a:ext cx="12949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>
                <a:cs typeface="Segoe UI"/>
              </a:rPr>
              <a:t>PDEs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5D8972-88F4-9865-FC7E-F054D4C8169F}"/>
              </a:ext>
            </a:extLst>
          </p:cNvPr>
          <p:cNvSpPr txBox="1"/>
          <p:nvPr/>
        </p:nvSpPr>
        <p:spPr>
          <a:xfrm>
            <a:off x="1344706" y="3141722"/>
            <a:ext cx="220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noProof="0"/>
          </a:p>
        </p:txBody>
      </p:sp>
      <p:pic>
        <p:nvPicPr>
          <p:cNvPr id="6" name="Immagine 5" descr="Immagine che contiene Carattere, tipografia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63E0EB18-AE2E-9652-21A2-947165D9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028" y="982626"/>
            <a:ext cx="3505200" cy="533400"/>
          </a:xfrm>
          <a:prstGeom prst="rect">
            <a:avLst/>
          </a:prstGeom>
        </p:spPr>
      </p:pic>
      <p:pic>
        <p:nvPicPr>
          <p:cNvPr id="8" name="Immagine 7" descr="Immagine che contiene testo, Carattere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D8FFB1A3-FEBF-E92F-9C08-66F6053F4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62" y="1522561"/>
            <a:ext cx="5791200" cy="181927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F11D10-C957-6DF2-8796-2DF9B9BF979F}"/>
              </a:ext>
            </a:extLst>
          </p:cNvPr>
          <p:cNvSpPr txBox="1"/>
          <p:nvPr/>
        </p:nvSpPr>
        <p:spPr>
          <a:xfrm>
            <a:off x="3931317" y="3738921"/>
            <a:ext cx="12949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Segoe UI"/>
              </a:rPr>
              <a:t>ODEs</a:t>
            </a:r>
            <a:endParaRPr lang="en-US" sz="2800" noProof="0">
              <a:cs typeface="Segoe UI"/>
            </a:endParaRPr>
          </a:p>
        </p:txBody>
      </p:sp>
      <p:pic>
        <p:nvPicPr>
          <p:cNvPr id="12" name="Immagine 11" descr="Immagine che contiene Carattere, testo, schermata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C8341987-5703-2679-BDA9-7B6762BDF9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7" t="-223" r="29190"/>
          <a:stretch>
            <a:fillRect/>
          </a:stretch>
        </p:blipFill>
        <p:spPr>
          <a:xfrm>
            <a:off x="732392" y="4996873"/>
            <a:ext cx="2578566" cy="1088271"/>
          </a:xfrm>
          <a:prstGeom prst="rect">
            <a:avLst/>
          </a:prstGeom>
        </p:spPr>
      </p:pic>
      <p:pic>
        <p:nvPicPr>
          <p:cNvPr id="13" name="Immagine 12" descr="Immagine che contiene Carattere, tipografia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8206CF8B-A290-B1F2-B8F6-E5C68DF78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816" y="4464788"/>
            <a:ext cx="2581275" cy="533400"/>
          </a:xfrm>
          <a:prstGeom prst="rect">
            <a:avLst/>
          </a:prstGeom>
        </p:spPr>
      </p:pic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CE953147-9DE1-F03F-0BF2-AD5BF8BD6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618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B7BC63-A60C-4B43-3AEA-930F6DCD4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BCCA9CF9-A3A7-B8D7-C23E-C69810163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5E3078-2246-8984-2995-B61BB06D76C2}"/>
              </a:ext>
            </a:extLst>
          </p:cNvPr>
          <p:cNvSpPr txBox="1"/>
          <p:nvPr/>
        </p:nvSpPr>
        <p:spPr>
          <a:xfrm>
            <a:off x="385854" y="267644"/>
            <a:ext cx="83692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Tumor </a:t>
            </a:r>
            <a:r>
              <a:rPr lang="en-US" sz="2400" noProof="0"/>
              <a:t>Growth </a:t>
            </a:r>
            <a:r>
              <a:rPr lang="en-US" sz="2400"/>
              <a:t>Size, Part 4</a:t>
            </a:r>
            <a:endParaRPr lang="it-IT" sz="2400"/>
          </a:p>
          <a:p>
            <a:pPr algn="ctr"/>
            <a:r>
              <a:rPr lang="en-US" sz="2400"/>
              <a:t>Inversion</a:t>
            </a:r>
          </a:p>
        </p:txBody>
      </p:sp>
      <p:pic>
        <p:nvPicPr>
          <p:cNvPr id="3" name="Immagine 2" descr="Immagine che contiene testo, schermata, line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83CD2DA6-565D-86EF-07AC-31470E96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17" y="3431146"/>
            <a:ext cx="3509084" cy="1786650"/>
          </a:xfrm>
          <a:prstGeom prst="rect">
            <a:avLst/>
          </a:prstGeom>
        </p:spPr>
      </p:pic>
      <p:pic>
        <p:nvPicPr>
          <p:cNvPr id="4" name="Immagine 3" descr="Immagine che contiene testo, schermata, Diagramm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DFB670B2-2D98-9990-FED0-587283649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579" y="3426605"/>
            <a:ext cx="3503927" cy="178845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2E8B03F-7E12-D9C2-7250-31FD6465F11F}"/>
              </a:ext>
            </a:extLst>
          </p:cNvPr>
          <p:cNvSpPr txBox="1"/>
          <p:nvPr/>
        </p:nvSpPr>
        <p:spPr>
          <a:xfrm>
            <a:off x="1060068" y="1714477"/>
            <a:ext cx="56553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b="1" u="sng">
                <a:solidFill>
                  <a:srgbClr val="E3E3E3"/>
                </a:solidFill>
                <a:ea typeface="+mn-lt"/>
                <a:cs typeface="+mn-lt"/>
              </a:rPr>
              <a:t> </a:t>
            </a:r>
            <a:r>
              <a:rPr lang="it-IT" sz="1400" b="1" u="sng">
                <a:ea typeface="+mn-lt"/>
                <a:cs typeface="+mn-lt"/>
              </a:rPr>
              <a:t>PARAMETER ESTIMATION (</a:t>
            </a:r>
            <a:r>
              <a:rPr lang="it-IT" sz="1400" b="1" u="sng" err="1">
                <a:ea typeface="+mn-lt"/>
                <a:cs typeface="+mn-lt"/>
              </a:rPr>
              <a:t>inversion</a:t>
            </a:r>
            <a:r>
              <a:rPr lang="it-IT" sz="1400" b="1" u="sng">
                <a:ea typeface="+mn-lt"/>
                <a:cs typeface="+mn-lt"/>
              </a:rPr>
              <a:t>) — best </a:t>
            </a:r>
            <a:r>
              <a:rPr lang="it-IT" sz="1400" b="1" u="sng" err="1">
                <a:ea typeface="+mn-lt"/>
                <a:cs typeface="+mn-lt"/>
              </a:rPr>
              <a:t>validation</a:t>
            </a:r>
            <a:r>
              <a:rPr lang="it-IT" sz="1400" b="1" u="sng">
                <a:ea typeface="+mn-lt"/>
                <a:cs typeface="+mn-lt"/>
              </a:rPr>
              <a:t> MSE </a:t>
            </a:r>
            <a:endParaRPr lang="it-IT" sz="1400">
              <a:ea typeface="+mn-lt"/>
              <a:cs typeface="+mn-lt"/>
            </a:endParaRPr>
          </a:p>
          <a:p>
            <a:endParaRPr lang="it-IT" sz="1400">
              <a:ea typeface="+mn-lt"/>
              <a:cs typeface="+mn-lt"/>
            </a:endParaRPr>
          </a:p>
          <a:p>
            <a:r>
              <a:rPr lang="it-IT" sz="1400" b="1" err="1">
                <a:ea typeface="+mn-lt"/>
                <a:cs typeface="+mn-lt"/>
              </a:rPr>
              <a:t>alpha_true</a:t>
            </a:r>
            <a:r>
              <a:rPr lang="it-IT" sz="1400">
                <a:ea typeface="+mn-lt"/>
                <a:cs typeface="+mn-lt"/>
              </a:rPr>
              <a:t> = 0.3000 | </a:t>
            </a:r>
            <a:r>
              <a:rPr lang="it-IT" sz="1400" b="1" err="1">
                <a:ea typeface="+mn-lt"/>
                <a:cs typeface="+mn-lt"/>
              </a:rPr>
              <a:t>alpha_raw</a:t>
            </a:r>
            <a:r>
              <a:rPr lang="it-IT" sz="1400">
                <a:ea typeface="+mn-lt"/>
                <a:cs typeface="+mn-lt"/>
              </a:rPr>
              <a:t> = 0.1541</a:t>
            </a:r>
            <a:endParaRPr lang="it-IT"/>
          </a:p>
          <a:p>
            <a:r>
              <a:rPr lang="it-IT" sz="1400" b="1" err="1">
                <a:ea typeface="+mn-lt"/>
                <a:cs typeface="+mn-lt"/>
              </a:rPr>
              <a:t>K_true</a:t>
            </a:r>
            <a:r>
              <a:rPr lang="it-IT" sz="1400">
                <a:ea typeface="+mn-lt"/>
                <a:cs typeface="+mn-lt"/>
              </a:rPr>
              <a:t> = 100.00         |</a:t>
            </a:r>
            <a:r>
              <a:rPr lang="it-IT" sz="1400" b="1">
                <a:ea typeface="+mn-lt"/>
                <a:cs typeface="+mn-lt"/>
              </a:rPr>
              <a:t> </a:t>
            </a:r>
            <a:r>
              <a:rPr lang="it-IT" sz="1400" b="1" err="1">
                <a:ea typeface="+mn-lt"/>
                <a:cs typeface="+mn-lt"/>
              </a:rPr>
              <a:t>K_raw</a:t>
            </a:r>
            <a:r>
              <a:rPr lang="it-IT" sz="1400">
                <a:ea typeface="+mn-lt"/>
                <a:cs typeface="+mn-lt"/>
              </a:rPr>
              <a:t> = 51.75</a:t>
            </a:r>
          </a:p>
          <a:p>
            <a:endParaRPr lang="it-IT" sz="1400">
              <a:ea typeface="+mn-lt"/>
              <a:cs typeface="+mn-lt"/>
            </a:endParaRPr>
          </a:p>
          <a:p>
            <a:r>
              <a:rPr lang="it-IT" sz="1400">
                <a:ea typeface="+mn-lt"/>
                <a:cs typeface="+mn-lt"/>
              </a:rPr>
              <a:t>Best val </a:t>
            </a:r>
            <a:r>
              <a:rPr lang="it-IT" sz="1400" err="1">
                <a:ea typeface="+mn-lt"/>
                <a:cs typeface="+mn-lt"/>
              </a:rPr>
              <a:t>epoch</a:t>
            </a:r>
            <a:r>
              <a:rPr lang="it-IT" sz="1400">
                <a:ea typeface="+mn-lt"/>
                <a:cs typeface="+mn-lt"/>
              </a:rPr>
              <a:t>: 901</a:t>
            </a:r>
            <a:endParaRPr lang="it-IT"/>
          </a:p>
          <a:p>
            <a:r>
              <a:rPr lang="it-IT" sz="1400">
                <a:ea typeface="+mn-lt"/>
                <a:cs typeface="+mn-lt"/>
              </a:rPr>
              <a:t>Test MSE (X) = 1.617e+00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874228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E557A-45A6-8C06-DD5B-13A68223F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294AC09E-4104-3F80-D647-AE3A05B44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B239AC-1170-020A-66E0-F53C0F81994E}"/>
              </a:ext>
            </a:extLst>
          </p:cNvPr>
          <p:cNvSpPr txBox="1"/>
          <p:nvPr/>
        </p:nvSpPr>
        <p:spPr>
          <a:xfrm>
            <a:off x="385854" y="267644"/>
            <a:ext cx="836928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Tumor </a:t>
            </a:r>
            <a:r>
              <a:rPr lang="en-US" sz="2400" noProof="0"/>
              <a:t>Growth </a:t>
            </a:r>
            <a:r>
              <a:rPr lang="en-US" sz="2400"/>
              <a:t>Size, Part 4</a:t>
            </a:r>
            <a:endParaRPr lang="it-IT" sz="2400"/>
          </a:p>
          <a:p>
            <a:pPr algn="ctr"/>
            <a:r>
              <a:rPr lang="en-US" sz="2400"/>
              <a:t>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758F141-B8D8-FC5D-A8BC-AA85D079DAC8}"/>
                  </a:ext>
                </a:extLst>
              </p:cNvPr>
              <p:cNvSpPr txBox="1"/>
              <p:nvPr/>
            </p:nvSpPr>
            <p:spPr>
              <a:xfrm>
                <a:off x="385854" y="1513588"/>
                <a:ext cx="7996739" cy="260007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400" b="1" u="sng"/>
                  <a:t>Why </a:t>
                </a:r>
                <a:r>
                  <a:rPr lang="it-IT" sz="1400" b="1" u="sng" err="1"/>
                  <a:t>there</a:t>
                </a:r>
                <a:r>
                  <a:rPr lang="it-IT" sz="1400" b="1" u="sng"/>
                  <a:t> </a:t>
                </a:r>
                <a:r>
                  <a:rPr lang="it-IT" sz="1400" b="1" u="sng" err="1"/>
                  <a:t>is</a:t>
                </a:r>
                <a:r>
                  <a:rPr lang="it-IT" sz="1400" b="1" u="sng"/>
                  <a:t> </a:t>
                </a:r>
                <a:r>
                  <a:rPr lang="it-IT" sz="1400" b="1" u="sng" err="1"/>
                  <a:t>underestimation</a:t>
                </a:r>
                <a:r>
                  <a:rPr lang="it-IT" sz="1400" b="1" u="sng"/>
                  <a:t>?</a:t>
                </a:r>
              </a:p>
              <a:p>
                <a:pPr marL="285750" indent="-285750">
                  <a:buFont typeface="Arial"/>
                  <a:buChar char="•"/>
                </a:pPr>
                <a:endParaRPr lang="it-IT" sz="1400"/>
              </a:p>
              <a:p>
                <a:pPr marL="285750" indent="-285750">
                  <a:buFont typeface="Arial"/>
                  <a:buChar char="•"/>
                </a:pPr>
                <a:r>
                  <a:rPr lang="it-IT" sz="1400">
                    <a:ea typeface="+mn-lt"/>
                    <a:cs typeface="+mn-lt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𝑡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𝑝h𝑦𝑠</m:t>
                        </m:r>
                      </m:sub>
                    </m:sSub>
                  </m:oMath>
                </a14:m>
                <a:r>
                  <a:rPr lang="it-IT" sz="1400" err="1">
                    <a:ea typeface="+mn-lt"/>
                    <a:cs typeface="+mn-lt"/>
                  </a:rPr>
                  <a:t>uniform</a:t>
                </a:r>
                <a:r>
                  <a:rPr lang="it-IT" sz="1400">
                    <a:ea typeface="+mn-lt"/>
                    <a:cs typeface="+mn-lt"/>
                  </a:rPr>
                  <a:t> on ([0,50]) and a </a:t>
                </a:r>
                <a:r>
                  <a:rPr lang="it-IT" sz="1400" err="1">
                    <a:ea typeface="+mn-lt"/>
                    <a:cs typeface="+mn-lt"/>
                  </a:rPr>
                  <a:t>Gompertz</a:t>
                </a:r>
                <a:r>
                  <a:rPr lang="it-IT" sz="1400">
                    <a:ea typeface="+mn-lt"/>
                    <a:cs typeface="+mn-lt"/>
                  </a:rPr>
                  <a:t> model with </a:t>
                </a:r>
                <a14:m>
                  <m:oMath xmlns:m="http://schemas.openxmlformats.org/officeDocument/2006/math">
                    <m:r>
                      <a:rPr lang="it-I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𝛼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=0.3</m:t>
                    </m:r>
                  </m:oMath>
                </a14:m>
                <a:r>
                  <a:rPr lang="it-IT" sz="1400">
                    <a:ea typeface="+mn-lt"/>
                    <a:cs typeface="+mn-lt"/>
                  </a:rPr>
                  <a:t>, </a:t>
                </a:r>
                <a:r>
                  <a:rPr lang="it-IT" sz="1400" err="1">
                    <a:ea typeface="+mn-lt"/>
                    <a:cs typeface="+mn-lt"/>
                  </a:rPr>
                  <a:t>most</a:t>
                </a:r>
                <a:r>
                  <a:rPr lang="it-IT" sz="1400">
                    <a:ea typeface="+mn-lt"/>
                    <a:cs typeface="+mn-lt"/>
                  </a:rPr>
                  <a:t> points </a:t>
                </a:r>
                <a:r>
                  <a:rPr lang="it-IT" sz="1400" err="1">
                    <a:ea typeface="+mn-lt"/>
                    <a:cs typeface="+mn-lt"/>
                  </a:rPr>
                  <a:t>fall</a:t>
                </a:r>
                <a:r>
                  <a:rPr lang="it-IT" sz="1400">
                    <a:ea typeface="+mn-lt"/>
                    <a:cs typeface="+mn-lt"/>
                  </a:rPr>
                  <a:t> </a:t>
                </a:r>
                <a:r>
                  <a:rPr lang="it-IT" sz="1400" err="1">
                    <a:ea typeface="+mn-lt"/>
                    <a:cs typeface="+mn-lt"/>
                  </a:rPr>
                  <a:t>where</a:t>
                </a:r>
                <a:r>
                  <a:rPr lang="it-IT" sz="1400">
                    <a:ea typeface="+mn-lt"/>
                    <a:cs typeface="+mn-lt"/>
                  </a:rPr>
                  <a:t> the curve </a:t>
                </a:r>
                <a:r>
                  <a:rPr lang="it-IT" sz="1400" err="1">
                    <a:ea typeface="+mn-lt"/>
                    <a:cs typeface="+mn-lt"/>
                  </a:rPr>
                  <a:t>is</a:t>
                </a:r>
                <a:r>
                  <a:rPr lang="it-IT" sz="1400">
                    <a:ea typeface="+mn-lt"/>
                    <a:cs typeface="+mn-lt"/>
                  </a:rPr>
                  <a:t> in the plateau 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40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Pr>
                      <m:num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𝑑𝑋</m:t>
                        </m:r>
                      </m:num>
                      <m:den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𝑑𝑡</m:t>
                        </m:r>
                      </m:den>
                    </m:f>
                    <m:r>
                      <a:rPr lang="it-I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~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0</m:t>
                    </m:r>
                  </m:oMath>
                </a14:m>
                <a:r>
                  <a:rPr lang="it-IT" sz="1400">
                    <a:ea typeface="+mn-lt"/>
                    <a:cs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𝑋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~</m:t>
                    </m:r>
                    <m:r>
                      <m:rPr>
                        <m:sty m:val="p"/>
                      </m:rP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Constant</m:t>
                    </m:r>
                  </m:oMath>
                </a14:m>
                <a:r>
                  <a:rPr lang="it-IT" sz="1400">
                    <a:latin typeface="Century Gothic" panose="020B0502020202020204" pitchFamily="34" charset="0"/>
                  </a:rPr>
                  <a:t>. </a:t>
                </a:r>
                <a:r>
                  <a:rPr lang="it-IT" sz="1400" err="1">
                    <a:latin typeface="Century Gothic" panose="020B0502020202020204" pitchFamily="34" charset="0"/>
                  </a:rPr>
                  <a:t>This</a:t>
                </a:r>
                <a:r>
                  <a:rPr lang="it-IT" sz="1400">
                    <a:latin typeface="Century Gothic" panose="020B0502020202020204" pitchFamily="34" charset="0"/>
                  </a:rPr>
                  <a:t> lead to </a:t>
                </a:r>
                <a:r>
                  <a:rPr lang="it-IT" sz="1400" err="1">
                    <a:latin typeface="Century Gothic" panose="020B0502020202020204" pitchFamily="34" charset="0"/>
                  </a:rPr>
                  <a:t>underestimate</a:t>
                </a:r>
                <a:r>
                  <a:rPr lang="it-IT" sz="14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lt"/>
                      </a:rPr>
                      <m:t>𝛼</m:t>
                    </m:r>
                  </m:oMath>
                </a14:m>
                <a:r>
                  <a:rPr lang="it-IT" sz="1400">
                    <a:latin typeface="Century Gothic" panose="020B0502020202020204" pitchFamily="34" charset="0"/>
                  </a:rPr>
                  <a:t> </a:t>
                </a:r>
                <a:r>
                  <a:rPr lang="it-IT" sz="1400" err="1">
                    <a:latin typeface="Century Gothic" panose="020B0502020202020204" pitchFamily="34" charset="0"/>
                  </a:rPr>
                  <a:t>since</a:t>
                </a:r>
                <a:r>
                  <a:rPr lang="it-IT" sz="1400">
                    <a:latin typeface="Century Gothic" panose="020B0502020202020204" pitchFamily="34" charset="0"/>
                  </a:rPr>
                  <a:t> the </a:t>
                </a:r>
                <a:r>
                  <a:rPr lang="it-IT" sz="1400" err="1">
                    <a:latin typeface="Century Gothic" panose="020B0502020202020204" pitchFamily="34" charset="0"/>
                  </a:rPr>
                  <a:t>physic</a:t>
                </a:r>
                <a:r>
                  <a:rPr lang="it-IT" sz="1400">
                    <a:latin typeface="Century Gothic" panose="020B0502020202020204" pitchFamily="34" charset="0"/>
                  </a:rPr>
                  <a:t> </a:t>
                </a:r>
                <a:r>
                  <a:rPr lang="it-IT" sz="1400" err="1">
                    <a:latin typeface="Century Gothic" panose="020B0502020202020204" pitchFamily="34" charset="0"/>
                  </a:rPr>
                  <a:t>residual</a:t>
                </a:r>
                <a:r>
                  <a:rPr lang="it-IT" sz="1400">
                    <a:latin typeface="Century Gothic" panose="020B0502020202020204" pitchFamily="34" charset="0"/>
                  </a:rPr>
                  <a:t> </a:t>
                </a:r>
                <a:r>
                  <a:rPr lang="it-IT" sz="1400" err="1">
                    <a:latin typeface="Century Gothic" panose="020B0502020202020204" pitchFamily="34" charset="0"/>
                  </a:rPr>
                  <a:t>is</a:t>
                </a:r>
                <a:r>
                  <a:rPr lang="it-IT" sz="1400">
                    <a:latin typeface="Century Gothic" panose="020B0502020202020204" pitchFamily="34" charset="0"/>
                  </a:rPr>
                  <a:t> </a:t>
                </a:r>
                <a:r>
                  <a:rPr lang="it-IT" sz="1400" err="1">
                    <a:latin typeface="Century Gothic" panose="020B0502020202020204" pitchFamily="34" charset="0"/>
                  </a:rPr>
                  <a:t>mostly</a:t>
                </a:r>
                <a:r>
                  <a:rPr lang="it-IT" sz="1400">
                    <a:latin typeface="Century Gothic" panose="020B0502020202020204" pitchFamily="34" charset="0"/>
                  </a:rPr>
                  <a:t> </a:t>
                </a:r>
                <a:r>
                  <a:rPr lang="it-IT" sz="1400" err="1">
                    <a:latin typeface="Century Gothic" panose="020B0502020202020204" pitchFamily="34" charset="0"/>
                  </a:rPr>
                  <a:t>seen</a:t>
                </a:r>
                <a:r>
                  <a:rPr lang="it-IT" sz="1400">
                    <a:latin typeface="Century Gothic" panose="020B0502020202020204" pitchFamily="34" charset="0"/>
                  </a:rPr>
                  <a:t> </a:t>
                </a:r>
                <a:r>
                  <a:rPr lang="it-IT" sz="1400" err="1">
                    <a:latin typeface="Century Gothic" panose="020B0502020202020204" pitchFamily="34" charset="0"/>
                  </a:rPr>
                  <a:t>as</a:t>
                </a:r>
                <a:r>
                  <a:rPr lang="it-IT" sz="1400">
                    <a:latin typeface="Century Gothic" panose="020B0502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it-IT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den>
                        </m:f>
                      </m:e>
                    </m:d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it-IT" sz="1400">
                  <a:latin typeface="Century Gothic" panose="020B0502020202020204" pitchFamily="34" charset="0"/>
                </a:endParaRPr>
              </a:p>
              <a:p>
                <a:pPr marL="285750" indent="-285750">
                  <a:buFont typeface="Arial"/>
                  <a:buChar char="•"/>
                </a:pPr>
                <a:endParaRPr lang="it-IT" sz="1400">
                  <a:latin typeface="Century Gothic" panose="020B0502020202020204" pitchFamily="34" charset="0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it-IT" sz="1400">
                    <a:latin typeface="Century Gothic" panose="020B0502020202020204" pitchFamily="34" charset="0"/>
                  </a:rPr>
                  <a:t>Correlation: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it-I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it-IT" sz="1400">
                    <a:latin typeface="Century Gothic" panose="020B0502020202020204" pitchFamily="34" charset="0"/>
                  </a:rPr>
                  <a:t> , small if the estimation of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400">
                    <a:latin typeface="Century Gothic" panose="020B0502020202020204" pitchFamily="34" charset="0"/>
                  </a:rPr>
                  <a:t> is small </a:t>
                </a:r>
                <a14:m>
                  <m:oMath xmlns:m="http://schemas.openxmlformats.org/officeDocument/2006/math">
                    <m:r>
                      <a:rPr lang="it-I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400">
                    <a:latin typeface="Century Gothic" panose="020B0502020202020204" pitchFamily="34" charset="0"/>
                  </a:rPr>
                  <a:t> the estimation of K hardly move from initial guess</a:t>
                </a:r>
              </a:p>
              <a:p>
                <a:pPr marL="285750" indent="-285750">
                  <a:buFont typeface="Arial"/>
                  <a:buChar char="•"/>
                </a:pPr>
                <a:endParaRPr lang="it-IT" sz="1400">
                  <a:latin typeface="Century Gothic" panose="020B0502020202020204" pitchFamily="34" charset="0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it-IT" sz="1400" err="1">
                    <a:latin typeface="Century Gothic" panose="020B0502020202020204" pitchFamily="34" charset="0"/>
                  </a:rPr>
                  <a:t>Presence</a:t>
                </a:r>
                <a:r>
                  <a:rPr lang="it-IT" sz="1400">
                    <a:latin typeface="Century Gothic" panose="020B0502020202020204" pitchFamily="34" charset="0"/>
                  </a:rPr>
                  <a:t> of </a:t>
                </a:r>
                <a:r>
                  <a:rPr lang="it-IT" sz="1400" err="1">
                    <a:latin typeface="Century Gothic" panose="020B0502020202020204" pitchFamily="34" charset="0"/>
                  </a:rPr>
                  <a:t>Gaussian</a:t>
                </a:r>
                <a:r>
                  <a:rPr lang="it-IT" sz="1400">
                    <a:latin typeface="Century Gothic" panose="020B0502020202020204" pitchFamily="34" charset="0"/>
                  </a:rPr>
                  <a:t> relative </a:t>
                </a:r>
                <a:r>
                  <a:rPr lang="it-IT" sz="1400" err="1">
                    <a:latin typeface="Century Gothic" panose="020B0502020202020204" pitchFamily="34" charset="0"/>
                  </a:rPr>
                  <a:t>Noise</a:t>
                </a:r>
                <a:r>
                  <a:rPr lang="it-IT" sz="1400">
                    <a:latin typeface="Century Gothic" panose="020B0502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40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758F141-B8D8-FC5D-A8BC-AA85D079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54" y="1513588"/>
                <a:ext cx="7996739" cy="2600071"/>
              </a:xfrm>
              <a:prstGeom prst="rect">
                <a:avLst/>
              </a:prstGeom>
              <a:blipFill>
                <a:blip r:embed="rId3"/>
                <a:stretch>
                  <a:fillRect l="-229" t="-234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126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D65DF-2BFE-D125-4478-B39A01823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8FC7D5E0-754A-727B-68AF-54D164948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972B8A-65B2-E0CB-F551-358C98E8ADEC}"/>
              </a:ext>
            </a:extLst>
          </p:cNvPr>
          <p:cNvSpPr txBox="1"/>
          <p:nvPr/>
        </p:nvSpPr>
        <p:spPr>
          <a:xfrm>
            <a:off x="2475287" y="267644"/>
            <a:ext cx="41904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Tumor </a:t>
            </a:r>
            <a:r>
              <a:rPr lang="en-US" sz="2400" noProof="0"/>
              <a:t>Growth Size</a:t>
            </a:r>
            <a:r>
              <a:rPr lang="en-US" sz="2400"/>
              <a:t>, Part 4</a:t>
            </a:r>
            <a:endParaRPr lang="it-IT" sz="2400"/>
          </a:p>
          <a:p>
            <a:pPr algn="ctr"/>
            <a:r>
              <a:rPr lang="en-US" sz="2400"/>
              <a:t>Inversion, Improved</a:t>
            </a:r>
            <a:endParaRPr lang="en-US"/>
          </a:p>
        </p:txBody>
      </p:sp>
      <p:pic>
        <p:nvPicPr>
          <p:cNvPr id="8" name="Immagine 7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5518FEA1-2DA2-FAAC-9F9B-D7AFDED12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217" y="1711649"/>
            <a:ext cx="3022057" cy="236583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03AB11-5995-62B5-5D45-360D6166779E}"/>
              </a:ext>
            </a:extLst>
          </p:cNvPr>
          <p:cNvSpPr txBox="1"/>
          <p:nvPr/>
        </p:nvSpPr>
        <p:spPr>
          <a:xfrm>
            <a:off x="911399" y="1303578"/>
            <a:ext cx="7324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Aim: </a:t>
            </a:r>
            <a:r>
              <a:rPr lang="en-US" sz="1400"/>
              <a:t>Estimation of </a:t>
            </a:r>
            <a:r>
              <a:rPr lang="en-US" sz="1400" b="1"/>
              <a:t>K </a:t>
            </a:r>
            <a:r>
              <a:rPr lang="en-US" sz="1400"/>
              <a:t>and </a:t>
            </a:r>
            <a:r>
              <a:rPr lang="it-IT" sz="1400" b="1"/>
              <a:t>α </a:t>
            </a:r>
            <a:r>
              <a:rPr lang="it-IT" sz="1400" err="1"/>
              <a:t>parameters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CF55395-DDED-62D9-761F-6B138171461D}"/>
              </a:ext>
            </a:extLst>
          </p:cNvPr>
          <p:cNvSpPr txBox="1"/>
          <p:nvPr/>
        </p:nvSpPr>
        <p:spPr>
          <a:xfrm>
            <a:off x="942227" y="1875728"/>
            <a:ext cx="368235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400" err="1"/>
              <a:t>Linearize</a:t>
            </a:r>
            <a:r>
              <a:rPr lang="it-IT" sz="1400"/>
              <a:t> the </a:t>
            </a:r>
            <a:r>
              <a:rPr lang="it-IT" sz="1400" err="1"/>
              <a:t>equation</a:t>
            </a:r>
            <a:r>
              <a:rPr lang="it-IT" sz="1400"/>
              <a:t>:</a:t>
            </a:r>
          </a:p>
          <a:p>
            <a:pPr marL="285750" indent="-285750">
              <a:buFont typeface="Arial"/>
              <a:buChar char="•"/>
            </a:pPr>
            <a:endParaRPr lang="it-IT" sz="1400"/>
          </a:p>
          <a:p>
            <a:pPr marL="285750" indent="-285750">
              <a:buFont typeface="Arial"/>
              <a:buChar char="•"/>
            </a:pPr>
            <a:endParaRPr lang="it-IT" sz="1400"/>
          </a:p>
          <a:p>
            <a:pPr marL="285750" indent="-285750">
              <a:buFont typeface="Arial"/>
              <a:buChar char="•"/>
            </a:pPr>
            <a:endParaRPr lang="it-IT" sz="1400"/>
          </a:p>
          <a:p>
            <a:pPr marL="285750" indent="-285750">
              <a:buFont typeface="Arial"/>
              <a:buChar char="•"/>
            </a:pPr>
            <a:r>
              <a:rPr lang="it-IT" sz="1400" err="1">
                <a:ea typeface="+mn-lt"/>
                <a:cs typeface="+mn-lt"/>
              </a:rPr>
              <a:t>Now</a:t>
            </a:r>
            <a:r>
              <a:rPr lang="it-IT" sz="1400">
                <a:ea typeface="+mn-lt"/>
                <a:cs typeface="+mn-lt"/>
              </a:rPr>
              <a:t> the </a:t>
            </a:r>
            <a:r>
              <a:rPr lang="it-IT" sz="1400" err="1">
                <a:ea typeface="+mn-lt"/>
                <a:cs typeface="+mn-lt"/>
              </a:rPr>
              <a:t>noise</a:t>
            </a:r>
            <a:r>
              <a:rPr lang="it-IT" sz="1400">
                <a:ea typeface="+mn-lt"/>
                <a:cs typeface="+mn-lt"/>
              </a:rPr>
              <a:t> </a:t>
            </a:r>
            <a:r>
              <a:rPr lang="it-IT" sz="1400" err="1">
                <a:ea typeface="+mn-lt"/>
                <a:cs typeface="+mn-lt"/>
              </a:rPr>
              <a:t>has</a:t>
            </a:r>
            <a:r>
              <a:rPr lang="it-IT" sz="1400">
                <a:ea typeface="+mn-lt"/>
                <a:cs typeface="+mn-lt"/>
              </a:rPr>
              <a:t> </a:t>
            </a:r>
            <a:r>
              <a:rPr lang="it-IT" sz="1400" err="1">
                <a:ea typeface="+mn-lt"/>
                <a:cs typeface="+mn-lt"/>
              </a:rPr>
              <a:t>constant</a:t>
            </a:r>
            <a:r>
              <a:rPr lang="it-IT" sz="1400">
                <a:ea typeface="+mn-lt"/>
                <a:cs typeface="+mn-lt"/>
              </a:rPr>
              <a:t> </a:t>
            </a:r>
            <a:r>
              <a:rPr lang="it-IT" sz="1400" err="1">
                <a:ea typeface="+mn-lt"/>
                <a:cs typeface="+mn-lt"/>
              </a:rPr>
              <a:t>variance</a:t>
            </a:r>
            <a:r>
              <a:rPr lang="it-IT" sz="1400"/>
              <a:t> 4%</a:t>
            </a:r>
          </a:p>
        </p:txBody>
      </p:sp>
      <p:pic>
        <p:nvPicPr>
          <p:cNvPr id="12" name="Immagine 11" descr="Immagine che contiene Carattere, Elementi grafici, simbolo, tipografia&#10;&#10;Il contenuto generato dall&amp;#39;IA potrebbe non essere corretto.">
            <a:extLst>
              <a:ext uri="{FF2B5EF4-FFF2-40B4-BE49-F238E27FC236}">
                <a16:creationId xmlns:a16="http://schemas.microsoft.com/office/drawing/2014/main" id="{31AAEF96-E478-5F49-46FD-084406502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27" y="2297204"/>
            <a:ext cx="1864595" cy="3234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087D0E2-790E-0B64-167F-ED4B8FC1C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907" y="2331805"/>
            <a:ext cx="308198" cy="345206"/>
          </a:xfrm>
          <a:prstGeom prst="rect">
            <a:avLst/>
          </a:prstGeom>
        </p:spPr>
      </p:pic>
      <p:pic>
        <p:nvPicPr>
          <p:cNvPr id="15" name="Immagine 14" descr="Immagine che contiene Carattere, simbolo, Elementi grafici, logo&#10;&#10;Il contenuto generato dall&amp;#39;IA potrebbe non essere corretto.">
            <a:extLst>
              <a:ext uri="{FF2B5EF4-FFF2-40B4-BE49-F238E27FC236}">
                <a16:creationId xmlns:a16="http://schemas.microsoft.com/office/drawing/2014/main" id="{17F1A6D5-1479-DD65-5BF4-F24EF9DA6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238" y="2281663"/>
            <a:ext cx="656194" cy="438211"/>
          </a:xfrm>
          <a:prstGeom prst="rect">
            <a:avLst/>
          </a:prstGeom>
        </p:spPr>
      </p:pic>
      <p:pic>
        <p:nvPicPr>
          <p:cNvPr id="17" name="Immagine 16" descr="Immagine che contiene Carattere, calligrafia, linea, tipografia&#10;&#10;Il contenuto generato dall&amp;#39;IA potrebbe non essere corretto.">
            <a:extLst>
              <a:ext uri="{FF2B5EF4-FFF2-40B4-BE49-F238E27FC236}">
                <a16:creationId xmlns:a16="http://schemas.microsoft.com/office/drawing/2014/main" id="{2B6739B3-EAEE-9356-3560-F4BE9F26E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633" y="2148313"/>
            <a:ext cx="2541658" cy="515625"/>
          </a:xfrm>
          <a:prstGeom prst="rect">
            <a:avLst/>
          </a:prstGeom>
        </p:spPr>
      </p:pic>
      <p:pic>
        <p:nvPicPr>
          <p:cNvPr id="18" name="Immagine 17" descr="Immagine che contiene testo, schermata, line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61828CA3-BFE6-DF1F-F40C-47DFA3C39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739" y="3736346"/>
            <a:ext cx="4783127" cy="22610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1FD5274-5328-EA9A-77EF-A2B923A08A8F}"/>
                  </a:ext>
                </a:extLst>
              </p:cNvPr>
              <p:cNvSpPr txBox="1"/>
              <p:nvPr/>
            </p:nvSpPr>
            <p:spPr>
              <a:xfrm>
                <a:off x="5671609" y="4408394"/>
                <a:ext cx="256416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/>
                  <a:t>Relative </a:t>
                </a:r>
                <a:r>
                  <a:rPr lang="it-IT" sz="1400" b="1" err="1"/>
                  <a:t>Errors</a:t>
                </a:r>
                <a:r>
                  <a:rPr lang="it-IT" sz="1400" b="1"/>
                  <a:t>:</a:t>
                </a:r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it-IT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sz="1400" b="1"/>
                  <a:t> </a:t>
                </a:r>
                <a:r>
                  <a:rPr lang="it-IT" sz="1400"/>
                  <a:t>1.3%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it-IT" sz="1400" b="1"/>
                  <a:t>K:</a:t>
                </a:r>
                <a:r>
                  <a:rPr lang="it-IT" sz="1400"/>
                  <a:t> 0.81%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1FD5274-5328-EA9A-77EF-A2B923A08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09" y="4408394"/>
                <a:ext cx="2564169" cy="738664"/>
              </a:xfrm>
              <a:prstGeom prst="rect">
                <a:avLst/>
              </a:prstGeom>
              <a:blipFill>
                <a:blip r:embed="rId9"/>
                <a:stretch>
                  <a:fillRect l="-713"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996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E223D-B10A-2900-BA1E-86D7FA5BB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C0CF806D-19A7-98E2-5A90-8DB13132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89166E-3D20-FE92-656F-C9F0FBA92145}"/>
              </a:ext>
            </a:extLst>
          </p:cNvPr>
          <p:cNvSpPr txBox="1"/>
          <p:nvPr/>
        </p:nvSpPr>
        <p:spPr>
          <a:xfrm>
            <a:off x="2074873" y="267644"/>
            <a:ext cx="49912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Tumor Growth </a:t>
            </a:r>
            <a:r>
              <a:rPr lang="en-US" sz="2400" err="1"/>
              <a:t>Size,Part</a:t>
            </a:r>
            <a:r>
              <a:rPr lang="en-US" sz="2400"/>
              <a:t> 5</a:t>
            </a:r>
            <a:endParaRPr lang="it-IT" sz="2400"/>
          </a:p>
          <a:p>
            <a:pPr algn="ctr"/>
            <a:r>
              <a:rPr lang="en-US" sz="2400"/>
              <a:t>Inversion with Therapy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CB0EE-BCF8-F9EE-2FCF-E11A66ED7FC2}"/>
              </a:ext>
            </a:extLst>
          </p:cNvPr>
          <p:cNvSpPr txBox="1"/>
          <p:nvPr/>
        </p:nvSpPr>
        <p:spPr>
          <a:xfrm>
            <a:off x="489144" y="1471024"/>
            <a:ext cx="7324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Aim: </a:t>
            </a:r>
            <a:r>
              <a:rPr lang="en-US" sz="1400"/>
              <a:t>Estimation of </a:t>
            </a:r>
            <a:r>
              <a:rPr lang="en-US" sz="1400" b="1"/>
              <a:t>K,</a:t>
            </a:r>
            <a:r>
              <a:rPr lang="en-US" sz="1400"/>
              <a:t> </a:t>
            </a:r>
            <a:r>
              <a:rPr lang="it-IT" sz="1400" b="1"/>
              <a:t>α </a:t>
            </a:r>
            <a:r>
              <a:rPr lang="it-IT" sz="1400"/>
              <a:t>and</a:t>
            </a:r>
            <a:r>
              <a:rPr lang="it-IT" sz="1400" b="1"/>
              <a:t> h </a:t>
            </a:r>
            <a:r>
              <a:rPr lang="it-IT" sz="1400" err="1"/>
              <a:t>parameters</a:t>
            </a:r>
          </a:p>
        </p:txBody>
      </p:sp>
      <p:pic>
        <p:nvPicPr>
          <p:cNvPr id="8" name="Immagine 7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97A4CB38-9120-3F5A-561D-3D995A8D1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72" y="1811056"/>
            <a:ext cx="3022057" cy="23658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B800962-B5A7-6CC3-094A-61A7C0E56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538" y="2542932"/>
            <a:ext cx="308198" cy="34520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722F0DC-A6E2-CC9D-8316-309B12810550}"/>
              </a:ext>
            </a:extLst>
          </p:cNvPr>
          <p:cNvSpPr txBox="1"/>
          <p:nvPr/>
        </p:nvSpPr>
        <p:spPr>
          <a:xfrm>
            <a:off x="458335" y="1881185"/>
            <a:ext cx="2743199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u="sng"/>
              <a:t>Architecture: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MLP 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Input </a:t>
            </a:r>
            <a:r>
              <a:rPr lang="it-IT" sz="1100" b="1" err="1"/>
              <a:t>dimension</a:t>
            </a:r>
            <a:r>
              <a:rPr lang="it-IT" sz="1100"/>
              <a:t> =1D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Output </a:t>
            </a:r>
            <a:r>
              <a:rPr lang="it-IT" sz="1100" b="1" err="1"/>
              <a:t>dimension</a:t>
            </a:r>
            <a:r>
              <a:rPr lang="it-IT" sz="1100"/>
              <a:t> = 1D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#Hidden </a:t>
            </a:r>
            <a:r>
              <a:rPr lang="it-IT" sz="1100" b="1" err="1"/>
              <a:t>Layers</a:t>
            </a:r>
            <a:r>
              <a:rPr lang="it-IT" sz="1100"/>
              <a:t> = 4 (3)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#Neurons per </a:t>
            </a:r>
            <a:r>
              <a:rPr lang="it-IT" sz="1100" b="1" err="1"/>
              <a:t>layer</a:t>
            </a:r>
            <a:r>
              <a:rPr lang="it-IT" sz="1100"/>
              <a:t> = 128 (64)</a:t>
            </a:r>
          </a:p>
          <a:p>
            <a:pPr marL="285750" indent="-285750">
              <a:buFont typeface="Arial"/>
              <a:buChar char="•"/>
            </a:pPr>
            <a:r>
              <a:rPr lang="it-IT" sz="1100" b="1" err="1"/>
              <a:t>Activation</a:t>
            </a:r>
            <a:r>
              <a:rPr lang="it-IT" sz="1100" b="1"/>
              <a:t> </a:t>
            </a:r>
            <a:r>
              <a:rPr lang="it-IT" sz="1100" b="1" err="1"/>
              <a:t>Function</a:t>
            </a:r>
            <a:r>
              <a:rPr lang="it-IT" sz="1100"/>
              <a:t> = GELU</a:t>
            </a:r>
          </a:p>
          <a:p>
            <a:pPr marL="285750" indent="-285750">
              <a:buFont typeface="Arial"/>
              <a:buChar char="•"/>
            </a:pPr>
            <a:endParaRPr lang="it-IT" sz="110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0A7C06-62FA-35FA-D93E-3C2F7D9309D3}"/>
              </a:ext>
            </a:extLst>
          </p:cNvPr>
          <p:cNvSpPr txBox="1"/>
          <p:nvPr/>
        </p:nvSpPr>
        <p:spPr>
          <a:xfrm>
            <a:off x="2954490" y="3970623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u="sng"/>
              <a:t>Model </a:t>
            </a:r>
            <a:r>
              <a:rPr lang="it-IT" sz="1400" u="sng" err="1"/>
              <a:t>Parameters</a:t>
            </a:r>
            <a:r>
              <a:rPr lang="it-IT" sz="1400" u="sng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latin typeface="Century Gothic"/>
              </a:rPr>
              <a:t>Same </a:t>
            </a:r>
            <a:r>
              <a:rPr lang="it-IT" sz="1100" b="1" err="1">
                <a:latin typeface="Century Gothic"/>
              </a:rPr>
              <a:t>as</a:t>
            </a:r>
            <a:r>
              <a:rPr lang="it-IT" sz="1100" b="1">
                <a:latin typeface="Century Gothic"/>
              </a:rPr>
              <a:t> </a:t>
            </a:r>
            <a:r>
              <a:rPr lang="it-IT" sz="1100" b="1" err="1">
                <a:latin typeface="Century Gothic"/>
              </a:rPr>
              <a:t>before</a:t>
            </a:r>
            <a:r>
              <a:rPr lang="it-IT" sz="1100" b="1">
                <a:latin typeface="Century Gothic"/>
              </a:rPr>
              <a:t> on </a:t>
            </a:r>
            <a:r>
              <a:rPr lang="it-IT" sz="1100" b="1" err="1">
                <a:latin typeface="Century Gothic"/>
              </a:rPr>
              <a:t>previous</a:t>
            </a:r>
            <a:r>
              <a:rPr lang="it-IT" sz="1100" b="1">
                <a:latin typeface="Century Gothic"/>
              </a:rPr>
              <a:t> therapy </a:t>
            </a:r>
            <a:r>
              <a:rPr lang="it-IT" sz="1100" b="1" err="1">
                <a:latin typeface="Century Gothic"/>
              </a:rPr>
              <a:t>Tests</a:t>
            </a:r>
            <a:endParaRPr lang="it-IT" sz="1100" b="1">
              <a:latin typeface="Century Gothic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4FED898-BE27-0219-D868-0C390330ED55}"/>
              </a:ext>
            </a:extLst>
          </p:cNvPr>
          <p:cNvSpPr txBox="1"/>
          <p:nvPr/>
        </p:nvSpPr>
        <p:spPr>
          <a:xfrm>
            <a:off x="458335" y="3970623"/>
            <a:ext cx="2465345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u="sng"/>
              <a:t>Data and Splitting</a:t>
            </a: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Noisy</a:t>
            </a:r>
            <a:r>
              <a:rPr lang="it-IT" sz="1100" b="1">
                <a:ea typeface="+mn-lt"/>
                <a:cs typeface="+mn-lt"/>
              </a:rPr>
              <a:t> Data </a:t>
            </a:r>
            <a:r>
              <a:rPr lang="it-IT" sz="1100">
                <a:ea typeface="+mn-lt"/>
                <a:cs typeface="+mn-lt"/>
              </a:rPr>
              <a:t>4% </a:t>
            </a:r>
            <a:r>
              <a:rPr lang="it-IT" sz="1100" err="1">
                <a:ea typeface="+mn-lt"/>
                <a:cs typeface="+mn-lt"/>
              </a:rPr>
              <a:t>Gaussian</a:t>
            </a:r>
            <a:r>
              <a:rPr lang="it-IT" sz="1100">
                <a:ea typeface="+mn-lt"/>
                <a:cs typeface="+mn-lt"/>
              </a:rPr>
              <a:t> Relative </a:t>
            </a:r>
            <a:r>
              <a:rPr lang="it-IT" sz="1100" err="1">
                <a:ea typeface="+mn-lt"/>
                <a:cs typeface="+mn-lt"/>
              </a:rPr>
              <a:t>Noise</a:t>
            </a:r>
            <a:endParaRPr lang="it-IT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Simulation</a:t>
            </a:r>
            <a:r>
              <a:rPr lang="it-IT" sz="1100" b="1">
                <a:ea typeface="+mn-lt"/>
                <a:cs typeface="+mn-lt"/>
              </a:rPr>
              <a:t> time</a:t>
            </a:r>
            <a:r>
              <a:rPr lang="it-IT" sz="1100">
                <a:ea typeface="+mn-lt"/>
                <a:cs typeface="+mn-lt"/>
              </a:rPr>
              <a:t> = </a:t>
            </a:r>
            <a:r>
              <a:rPr lang="it-IT" sz="1100">
                <a:latin typeface="Century Gothic"/>
              </a:rPr>
              <a:t>50.0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Number</a:t>
            </a:r>
            <a:r>
              <a:rPr lang="it-IT" sz="1100" b="1">
                <a:ea typeface="+mn-lt"/>
                <a:cs typeface="+mn-lt"/>
              </a:rPr>
              <a:t> of samples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NUM_SAMPLES</a:t>
            </a:r>
            <a:r>
              <a:rPr lang="it-IT" sz="1100">
                <a:ea typeface="+mn-lt"/>
                <a:cs typeface="+mn-lt"/>
              </a:rPr>
              <a:t> = </a:t>
            </a:r>
            <a:r>
              <a:rPr lang="it-IT" sz="1100">
                <a:latin typeface="Century Gothic"/>
                <a:ea typeface="+mn-lt"/>
                <a:cs typeface="+mn-lt"/>
              </a:rPr>
              <a:t>200</a:t>
            </a:r>
            <a:r>
              <a:rPr lang="it-IT" sz="1100">
                <a:latin typeface="Century Gothic"/>
              </a:rPr>
              <a:t> (120)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Dataset split</a:t>
            </a:r>
            <a:r>
              <a:rPr lang="it-IT" sz="1100">
                <a:ea typeface="+mn-lt"/>
                <a:cs typeface="+mn-lt"/>
              </a:rPr>
              <a:t>: </a:t>
            </a:r>
            <a:r>
              <a:rPr lang="it-IT" sz="1100" err="1">
                <a:ea typeface="+mn-lt"/>
                <a:cs typeface="+mn-lt"/>
              </a:rPr>
              <a:t>train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60%</a:t>
            </a:r>
            <a:r>
              <a:rPr lang="it-IT" sz="1100">
                <a:ea typeface="+mn-lt"/>
                <a:cs typeface="+mn-lt"/>
              </a:rPr>
              <a:t> , </a:t>
            </a:r>
            <a:r>
              <a:rPr lang="it-IT" sz="1100" err="1">
                <a:ea typeface="+mn-lt"/>
                <a:cs typeface="+mn-lt"/>
              </a:rPr>
              <a:t>validation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20%),</a:t>
            </a:r>
            <a:r>
              <a:rPr lang="it-IT" sz="1100">
                <a:ea typeface="+mn-lt"/>
                <a:cs typeface="+mn-lt"/>
              </a:rPr>
              <a:t> test </a:t>
            </a:r>
            <a:r>
              <a:rPr lang="it-IT" sz="1100">
                <a:latin typeface="Century Gothic"/>
              </a:rPr>
              <a:t>20%</a:t>
            </a:r>
            <a:endParaRPr lang="it-IT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Collocation</a:t>
            </a:r>
            <a:r>
              <a:rPr lang="it-IT" sz="1100" b="1">
                <a:ea typeface="+mn-lt"/>
                <a:cs typeface="+mn-lt"/>
              </a:rPr>
              <a:t> points</a:t>
            </a:r>
            <a:r>
              <a:rPr lang="it-IT" sz="1100">
                <a:ea typeface="+mn-lt"/>
                <a:cs typeface="+mn-lt"/>
              </a:rPr>
              <a:t> for </a:t>
            </a:r>
            <a:r>
              <a:rPr lang="it-IT" sz="1100" err="1">
                <a:ea typeface="+mn-lt"/>
                <a:cs typeface="+mn-lt"/>
              </a:rPr>
              <a:t>physics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loss</a:t>
            </a:r>
            <a:r>
              <a:rPr lang="it-IT" sz="1100">
                <a:ea typeface="+mn-lt"/>
                <a:cs typeface="+mn-lt"/>
              </a:rPr>
              <a:t>: </a:t>
            </a:r>
            <a:r>
              <a:rPr lang="it-IT" sz="1100">
                <a:latin typeface="Century Gothic"/>
              </a:rPr>
              <a:t>200</a:t>
            </a:r>
            <a:r>
              <a:rPr lang="it-IT" sz="1100">
                <a:ea typeface="+mn-lt"/>
                <a:cs typeface="+mn-lt"/>
              </a:rPr>
              <a:t> (120) </a:t>
            </a:r>
            <a:endParaRPr lang="it-IT" sz="1100"/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t0</a:t>
            </a:r>
            <a:r>
              <a:rPr lang="it-IT" sz="1100">
                <a:ea typeface="+mn-lt"/>
                <a:cs typeface="+mn-lt"/>
              </a:rPr>
              <a:t> for IC: </a:t>
            </a:r>
            <a:r>
              <a:rPr lang="it-IT" sz="1100">
                <a:latin typeface="Century Gothic"/>
              </a:rPr>
              <a:t>0.0</a:t>
            </a:r>
            <a:r>
              <a:rPr lang="it-IT" sz="1100">
                <a:ea typeface="+mn-lt"/>
                <a:cs typeface="+mn-lt"/>
              </a:rPr>
              <a:t> (</a:t>
            </a:r>
            <a:r>
              <a:rPr lang="it-IT" sz="1100" err="1">
                <a:ea typeface="+mn-lt"/>
                <a:cs typeface="+mn-lt"/>
              </a:rPr>
              <a:t>tensor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shape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1×1</a:t>
            </a:r>
            <a:r>
              <a:rPr lang="it-IT" sz="1100">
                <a:ea typeface="+mn-lt"/>
                <a:cs typeface="+mn-lt"/>
              </a:rPr>
              <a:t>)</a:t>
            </a:r>
            <a:endParaRPr lang="it-IT" sz="1100"/>
          </a:p>
          <a:p>
            <a:pPr algn="l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0948C97-A63F-10DC-E4B7-7677460C0CC4}"/>
              </a:ext>
            </a:extLst>
          </p:cNvPr>
          <p:cNvSpPr txBox="1"/>
          <p:nvPr/>
        </p:nvSpPr>
        <p:spPr>
          <a:xfrm>
            <a:off x="2954489" y="1885496"/>
            <a:ext cx="2465345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u="sng"/>
              <a:t>Optimization: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Optimizer</a:t>
            </a:r>
            <a:r>
              <a:rPr lang="en-US" sz="1100"/>
              <a:t>: Adam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sz="1100" b="1"/>
              <a:t>Learning rate</a:t>
            </a:r>
            <a:r>
              <a:rPr lang="en-US" sz="1100"/>
              <a:t> LR = 1e-3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Batch size</a:t>
            </a:r>
            <a:r>
              <a:rPr lang="en-US" sz="1100"/>
              <a:t> BATCH_SIZE = 32 </a:t>
            </a:r>
            <a:r>
              <a:rPr lang="en-US" sz="1100" b="1">
                <a:ea typeface="+mn-lt"/>
                <a:cs typeface="+mn-lt"/>
              </a:rPr>
              <a:t>Maximum epochs</a:t>
            </a:r>
            <a:r>
              <a:rPr lang="en-US" sz="1100">
                <a:ea typeface="+mn-lt"/>
                <a:cs typeface="+mn-lt"/>
              </a:rPr>
              <a:t> = </a:t>
            </a:r>
            <a:r>
              <a:rPr lang="en-US" sz="1100">
                <a:latin typeface="Century Gothic"/>
              </a:rPr>
              <a:t>5000 (1000)</a:t>
            </a:r>
            <a:endParaRPr lang="en-US">
              <a:latin typeface="Century Gothic"/>
            </a:endParaRPr>
          </a:p>
          <a:p>
            <a:pPr marL="228600" indent="-228600">
              <a:buFont typeface=""/>
              <a:buChar char="•"/>
            </a:pPr>
            <a:r>
              <a:rPr lang="en-US" sz="1100" b="1">
                <a:latin typeface="Century Gothic"/>
              </a:rPr>
              <a:t>Early</a:t>
            </a:r>
            <a:r>
              <a:rPr lang="en-US" sz="1100" b="1">
                <a:ea typeface="+mn-lt"/>
                <a:cs typeface="+mn-lt"/>
              </a:rPr>
              <a:t> stopping patience</a:t>
            </a:r>
            <a:r>
              <a:rPr lang="en-US" sz="1100">
                <a:ea typeface="+mn-lt"/>
                <a:cs typeface="+mn-lt"/>
              </a:rPr>
              <a:t> = </a:t>
            </a:r>
            <a:r>
              <a:rPr lang="en-US" sz="1100">
                <a:latin typeface="Century Gothic"/>
              </a:rPr>
              <a:t>800</a:t>
            </a:r>
            <a:r>
              <a:rPr lang="en-US" sz="1100">
                <a:ea typeface="+mn-lt"/>
                <a:cs typeface="+mn-lt"/>
              </a:rPr>
              <a:t> (on validation MSE)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sz="1100" b="1"/>
              <a:t>Physic </a:t>
            </a:r>
            <a:r>
              <a:rPr lang="en-US" sz="1100" b="1" err="1"/>
              <a:t>Weigtht</a:t>
            </a:r>
            <a:r>
              <a:rPr lang="en-US" sz="1100" b="1"/>
              <a:t>: </a:t>
            </a:r>
            <a:r>
              <a:rPr lang="en-US" sz="1100"/>
              <a:t>0.7 (0.3)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Data Weight: </a:t>
            </a:r>
            <a:r>
              <a:rPr lang="en-US" sz="1100"/>
              <a:t>0.3 (0.7)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Regularization Weight: </a:t>
            </a:r>
            <a:r>
              <a:rPr lang="en-US" sz="1100"/>
              <a:t>1e^-3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3AFE57A-2E67-4F1F-9A91-36DA55B9000F}"/>
                  </a:ext>
                </a:extLst>
              </p:cNvPr>
              <p:cNvSpPr txBox="1"/>
              <p:nvPr/>
            </p:nvSpPr>
            <p:spPr>
              <a:xfrm>
                <a:off x="7851401" y="2489043"/>
                <a:ext cx="13483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73AFE57A-2E67-4F1F-9A91-36DA55B90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401" y="2489043"/>
                <a:ext cx="1348318" cy="276999"/>
              </a:xfrm>
              <a:prstGeom prst="rect">
                <a:avLst/>
              </a:prstGeom>
              <a:blipFill>
                <a:blip r:embed="rId5"/>
                <a:stretch>
                  <a:fillRect l="-3620" r="-5430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781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CAA14-24E5-CBD5-BBBB-9B69F247E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21AB9931-3412-C979-B248-5579AEF2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BFAF58-D9F3-8F86-FD07-9638BA6F9D61}"/>
              </a:ext>
            </a:extLst>
          </p:cNvPr>
          <p:cNvSpPr txBox="1"/>
          <p:nvPr/>
        </p:nvSpPr>
        <p:spPr>
          <a:xfrm>
            <a:off x="2076568" y="267644"/>
            <a:ext cx="49912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Tumor Growth </a:t>
            </a:r>
            <a:r>
              <a:rPr lang="en-US" sz="2400" noProof="0" err="1"/>
              <a:t>Size</a:t>
            </a:r>
            <a:r>
              <a:rPr lang="en-US" sz="2400" err="1"/>
              <a:t>,Part</a:t>
            </a:r>
            <a:r>
              <a:rPr lang="en-US" sz="2400"/>
              <a:t> 5</a:t>
            </a:r>
            <a:endParaRPr lang="it-IT" sz="2400"/>
          </a:p>
          <a:p>
            <a:pPr algn="ctr"/>
            <a:r>
              <a:rPr lang="en-US" sz="2400"/>
              <a:t>Inversion with Therapy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D86B94-EC45-AE54-1AE7-C7365429E2C3}"/>
              </a:ext>
            </a:extLst>
          </p:cNvPr>
          <p:cNvSpPr txBox="1"/>
          <p:nvPr/>
        </p:nvSpPr>
        <p:spPr>
          <a:xfrm>
            <a:off x="489144" y="1471024"/>
            <a:ext cx="7324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Aim: </a:t>
            </a:r>
            <a:r>
              <a:rPr lang="en-US" sz="1400"/>
              <a:t>Estimation of </a:t>
            </a:r>
            <a:r>
              <a:rPr lang="en-US" sz="1400" b="1"/>
              <a:t>K </a:t>
            </a:r>
            <a:r>
              <a:rPr lang="en-US" sz="1400"/>
              <a:t> </a:t>
            </a:r>
            <a:r>
              <a:rPr lang="it-IT" sz="1400" b="1"/>
              <a:t>α, </a:t>
            </a:r>
            <a:r>
              <a:rPr lang="it-IT" sz="1400"/>
              <a:t> and </a:t>
            </a:r>
            <a:r>
              <a:rPr lang="it-IT" sz="1400" b="1" i="1"/>
              <a:t>k</a:t>
            </a:r>
            <a:r>
              <a:rPr lang="it-IT" sz="1400" b="1"/>
              <a:t> </a:t>
            </a:r>
            <a:r>
              <a:rPr lang="it-IT" sz="1400" err="1"/>
              <a:t>parameters</a:t>
            </a:r>
          </a:p>
        </p:txBody>
      </p:sp>
      <p:pic>
        <p:nvPicPr>
          <p:cNvPr id="8" name="Immagine 7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E9487A5E-11D8-2F96-E1A3-0D351812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39" y="1471024"/>
            <a:ext cx="3022057" cy="23658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929A611-CC8A-1E0B-EE0B-898D0FBD1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733" y="2231009"/>
            <a:ext cx="308198" cy="34520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3333AE-4969-FFE4-4A5E-654AA9E77EB2}"/>
              </a:ext>
            </a:extLst>
          </p:cNvPr>
          <p:cNvSpPr txBox="1"/>
          <p:nvPr/>
        </p:nvSpPr>
        <p:spPr>
          <a:xfrm>
            <a:off x="511155" y="2172409"/>
            <a:ext cx="4106280" cy="13439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1400" err="1"/>
              <a:t>Noisy</a:t>
            </a:r>
            <a:r>
              <a:rPr lang="it-IT" sz="1400"/>
              <a:t> data </a:t>
            </a:r>
            <a:r>
              <a:rPr lang="it-IT" sz="1400" err="1"/>
              <a:t>generated</a:t>
            </a:r>
            <a:r>
              <a:rPr lang="it-IT" sz="1400"/>
              <a:t> with </a:t>
            </a:r>
            <a:r>
              <a:rPr lang="it-IT" sz="1400" b="1">
                <a:ea typeface="+mn-lt"/>
                <a:cs typeface="+mn-lt"/>
              </a:rPr>
              <a:t>K</a:t>
            </a:r>
            <a:r>
              <a:rPr lang="it-IT" sz="1400" b="1" baseline="-25000">
                <a:ea typeface="+mn-lt"/>
                <a:cs typeface="+mn-lt"/>
              </a:rPr>
              <a:t>TRUE</a:t>
            </a:r>
            <a:r>
              <a:rPr lang="it-IT" sz="1400">
                <a:ea typeface="+mn-lt"/>
                <a:cs typeface="+mn-lt"/>
              </a:rPr>
              <a:t> and </a:t>
            </a:r>
            <a:r>
              <a:rPr lang="it-IT" sz="1400" b="1">
                <a:ea typeface="+mn-lt"/>
                <a:cs typeface="+mn-lt"/>
              </a:rPr>
              <a:t>α</a:t>
            </a:r>
            <a:r>
              <a:rPr lang="it-IT" sz="1400" b="1" baseline="-25000">
                <a:ea typeface="+mn-lt"/>
                <a:cs typeface="+mn-lt"/>
              </a:rPr>
              <a:t>TRUE</a:t>
            </a:r>
            <a:r>
              <a:rPr lang="it-IT" sz="1400"/>
              <a:t> </a:t>
            </a:r>
            <a:r>
              <a:rPr lang="it-IT" sz="1400">
                <a:ea typeface="+mn-lt"/>
                <a:cs typeface="+mn-lt"/>
              </a:rPr>
              <a:t>and </a:t>
            </a:r>
            <a:r>
              <a:rPr lang="it-IT" sz="1400" b="1" i="1" err="1">
                <a:ea typeface="+mn-lt"/>
                <a:cs typeface="+mn-lt"/>
              </a:rPr>
              <a:t>h</a:t>
            </a:r>
            <a:r>
              <a:rPr lang="it-IT" sz="1400" baseline="-25000" err="1">
                <a:ea typeface="+mn-lt"/>
                <a:cs typeface="+mn-lt"/>
              </a:rPr>
              <a:t>TRUE</a:t>
            </a:r>
            <a:endParaRPr lang="it-IT" sz="1400" baseline="-25000" err="1"/>
          </a:p>
          <a:p>
            <a:pPr marL="285750" indent="-285750">
              <a:buFont typeface="Arial"/>
              <a:buChar char="•"/>
            </a:pPr>
            <a:endParaRPr lang="it-IT" sz="1400" baseline="-25000"/>
          </a:p>
          <a:p>
            <a:pPr marL="285750" indent="-285750">
              <a:buFont typeface="Arial"/>
              <a:buChar char="•"/>
            </a:pPr>
            <a:r>
              <a:rPr lang="it-IT" sz="1400" b="1" err="1"/>
              <a:t>Learnable</a:t>
            </a:r>
            <a:r>
              <a:rPr lang="it-IT" sz="1400" b="1"/>
              <a:t> </a:t>
            </a:r>
            <a:r>
              <a:rPr lang="it-IT" sz="1400" b="1" err="1"/>
              <a:t>Parameters</a:t>
            </a:r>
            <a:r>
              <a:rPr lang="it-IT" sz="1400" b="1"/>
              <a:t> </a:t>
            </a:r>
            <a:r>
              <a:rPr lang="it-IT" sz="1400" b="1" err="1"/>
              <a:t>initialisation</a:t>
            </a:r>
            <a:r>
              <a:rPr lang="it-IT" sz="1400" b="1"/>
              <a:t>: </a:t>
            </a:r>
            <a:r>
              <a:rPr lang="it-IT" sz="1500"/>
              <a:t>K</a:t>
            </a:r>
            <a:r>
              <a:rPr lang="it-IT" sz="1500" baseline="-25000"/>
              <a:t>RAW</a:t>
            </a:r>
            <a:r>
              <a:rPr lang="it-IT" sz="1500"/>
              <a:t> </a:t>
            </a:r>
            <a:r>
              <a:rPr lang="it-IT" sz="1400" b="1" i="1" err="1"/>
              <a:t>h</a:t>
            </a:r>
            <a:r>
              <a:rPr lang="it-IT" sz="1400" baseline="-25000" err="1"/>
              <a:t>RAW</a:t>
            </a:r>
            <a:r>
              <a:rPr lang="it-IT" sz="900" baseline="-25000"/>
              <a:t> </a:t>
            </a:r>
            <a:r>
              <a:rPr lang="it-IT" sz="1500"/>
              <a:t>α</a:t>
            </a:r>
            <a:r>
              <a:rPr lang="it-IT" sz="1500" baseline="-25000"/>
              <a:t>RAW</a:t>
            </a:r>
            <a:endParaRPr lang="it-IT" sz="1500">
              <a:latin typeface="Century Gothic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it-IT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FA6AF79-19AB-DBDA-E980-E35850BEB361}"/>
                  </a:ext>
                </a:extLst>
              </p:cNvPr>
              <p:cNvSpPr txBox="1"/>
              <p:nvPr/>
            </p:nvSpPr>
            <p:spPr>
              <a:xfrm>
                <a:off x="489856" y="3535490"/>
                <a:ext cx="7719865" cy="165462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1"/>
                  <a:t>Linearized equation: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𝑑𝑦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h𝑢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400"/>
              </a:p>
              <a:p>
                <a:pPr marL="285750" indent="-285750">
                  <a:buFont typeface="Arial"/>
                  <a:buChar char="•"/>
                </a:pPr>
                <a:r>
                  <a:rPr lang="it-IT" sz="1400" b="1"/>
                  <a:t>Loss:</a:t>
                </a:r>
                <a:r>
                  <a:rPr lang="it-IT" sz="1400"/>
                  <a:t>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𝑀𝑆𝐸</m:t>
                        </m:r>
                      </m:sub>
                    </m:sSub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𝑀𝑆𝐸</m:t>
                        </m:r>
                      </m:sub>
                    </m:sSub>
                    <m:r>
                      <a:rPr lang="it-IT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𝐼𝐶</m:t>
                        </m:r>
                      </m:sub>
                    </m:sSub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400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1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it-I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r>
                                      <a:rPr lang="it-IT" sz="1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t-IT" sz="1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it-IT" sz="1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it-IT" sz="1400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it-IT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it-I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it-IT" sz="14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it-I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it-I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it-IT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it-IT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h𝑢</m:t>
                                </m:r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it-IT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it-IT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it-IT" sz="1400"/>
              </a:p>
              <a:p>
                <a:pPr marL="285750" indent="-285750">
                  <a:buFont typeface="Arial"/>
                  <a:buChar char="•"/>
                </a:pPr>
                <a:endParaRPr lang="it-IT" sz="1400"/>
              </a:p>
              <a:p>
                <a:pPr marL="285750" indent="-285750">
                  <a:buFont typeface="Arial"/>
                  <a:buChar char="•"/>
                </a:pPr>
                <a:r>
                  <a:rPr lang="it-IT" sz="1400" b="1"/>
                  <a:t>In case of initial guess on estimations use Regularization:</a:t>
                </a:r>
                <a:r>
                  <a:rPr lang="it-IT" sz="14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sSup>
                      <m:sSup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it-IT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⃑"/>
                                <m:ctrlPr>
                                  <a:rPr lang="it-IT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⃑"/>
                                <m:ctrlPr>
                                  <a:rPr lang="it-IT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1400" b="1"/>
                  <a:t> </a:t>
                </a:r>
                <a:r>
                  <a:rPr lang="it-IT" sz="140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400"/>
                  <a:t> is the vector of initial guesses </a:t>
                </a:r>
                <a:endParaRPr lang="it-IT" sz="1400" b="1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FA6AF79-19AB-DBDA-E980-E35850BEB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6" y="3535490"/>
                <a:ext cx="7719865" cy="1654620"/>
              </a:xfrm>
              <a:prstGeom prst="rect">
                <a:avLst/>
              </a:prstGeom>
              <a:blipFill>
                <a:blip r:embed="rId5"/>
                <a:stretch>
                  <a:fillRect l="-79" b="-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Carattere, simbolo, Elementi grafici, logo&#10;&#10;Il contenuto generato dall&amp;#39;IA potrebbe non essere corretto.">
            <a:extLst>
              <a:ext uri="{FF2B5EF4-FFF2-40B4-BE49-F238E27FC236}">
                <a16:creationId xmlns:a16="http://schemas.microsoft.com/office/drawing/2014/main" id="{70F85A7C-4308-4162-A180-C6810FC1A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03" y="2145486"/>
            <a:ext cx="583392" cy="40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80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3703D-2FA8-DE69-9FC5-850C84E1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14572AFD-B63A-720C-C953-B44814AA5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742DAF-75F2-761D-3141-479D205F8457}"/>
              </a:ext>
            </a:extLst>
          </p:cNvPr>
          <p:cNvSpPr txBox="1"/>
          <p:nvPr/>
        </p:nvSpPr>
        <p:spPr>
          <a:xfrm>
            <a:off x="385852" y="27364"/>
            <a:ext cx="83692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Tumor </a:t>
            </a:r>
            <a:r>
              <a:rPr lang="en-US" sz="2400" noProof="0"/>
              <a:t>Growth </a:t>
            </a:r>
            <a:r>
              <a:rPr lang="en-US" sz="2400"/>
              <a:t>Size, Part 5</a:t>
            </a:r>
            <a:endParaRPr lang="it-IT" sz="2400"/>
          </a:p>
          <a:p>
            <a:pPr algn="ctr"/>
            <a:r>
              <a:rPr lang="en-US" sz="2400"/>
              <a:t>Inversion with Therapy</a:t>
            </a:r>
          </a:p>
          <a:p>
            <a:pPr algn="ctr"/>
            <a:r>
              <a:rPr lang="en-US" sz="2400"/>
              <a:t>Results</a:t>
            </a:r>
          </a:p>
        </p:txBody>
      </p:sp>
      <p:pic>
        <p:nvPicPr>
          <p:cNvPr id="4" name="Immagine 3" descr="Immagine che contiene testo, line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E647B28E-954E-A98E-8F3F-1CA454D96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38" y="1281326"/>
            <a:ext cx="5413513" cy="2307085"/>
          </a:xfrm>
          <a:prstGeom prst="rect">
            <a:avLst/>
          </a:prstGeom>
        </p:spPr>
      </p:pic>
      <p:pic>
        <p:nvPicPr>
          <p:cNvPr id="7" name="Immagine 6" descr="Immagine che contiene linea, testo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AABFAF05-AA51-28A0-47B5-1F5A9E87D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38" y="4630873"/>
            <a:ext cx="5413513" cy="2166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3F7ECE-5C62-0C67-B1FB-5FC74D06F63D}"/>
                  </a:ext>
                </a:extLst>
              </p:cNvPr>
              <p:cNvSpPr txBox="1"/>
              <p:nvPr/>
            </p:nvSpPr>
            <p:spPr>
              <a:xfrm>
                <a:off x="1863738" y="3588411"/>
                <a:ext cx="457862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b="1"/>
                  <a:t>Relative </a:t>
                </a:r>
                <a:r>
                  <a:rPr lang="it-IT" sz="1400" b="1" err="1"/>
                  <a:t>Errors</a:t>
                </a:r>
                <a:r>
                  <a:rPr lang="it-IT" sz="1400" b="1"/>
                  <a:t>:</a:t>
                </a:r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it-IT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sz="1400" b="1"/>
                  <a:t> </a:t>
                </a:r>
                <a:r>
                  <a:rPr lang="it-IT" sz="1400"/>
                  <a:t>31%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it-IT" sz="1400" b="1"/>
                  <a:t>K:</a:t>
                </a:r>
                <a:r>
                  <a:rPr lang="it-IT" sz="1400"/>
                  <a:t> 16.77%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it-IT" sz="1400" b="1"/>
                  <a:t>H:</a:t>
                </a:r>
                <a:r>
                  <a:rPr lang="it-IT" sz="1400"/>
                  <a:t> 39%</a:t>
                </a:r>
                <a:endParaRPr lang="it-IT" sz="1400" b="1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3F7ECE-5C62-0C67-B1FB-5FC74D06F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738" y="3588411"/>
                <a:ext cx="4578626" cy="954107"/>
              </a:xfrm>
              <a:prstGeom prst="rect">
                <a:avLst/>
              </a:prstGeom>
              <a:blipFill>
                <a:blip r:embed="rId5"/>
                <a:stretch>
                  <a:fillRect l="-399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916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D56F1-347D-E9E7-70F9-3AAC1546E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1532A9DA-E57B-46CE-AEEF-F17EC8A4B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295E8D-8177-07D9-AD04-EEA943326629}"/>
              </a:ext>
            </a:extLst>
          </p:cNvPr>
          <p:cNvSpPr txBox="1"/>
          <p:nvPr/>
        </p:nvSpPr>
        <p:spPr>
          <a:xfrm>
            <a:off x="385854" y="267644"/>
            <a:ext cx="83692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Why the underestimation?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7D29CA6-A1C8-1351-C74B-B69BACF468AB}"/>
                  </a:ext>
                </a:extLst>
              </p:cNvPr>
              <p:cNvSpPr txBox="1"/>
              <p:nvPr/>
            </p:nvSpPr>
            <p:spPr>
              <a:xfrm>
                <a:off x="385854" y="914401"/>
                <a:ext cx="8605746" cy="358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1"/>
                  <a:t>Few data at the plateau </a:t>
                </a:r>
                <a:r>
                  <a:rPr lang="it-IT" sz="14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K=100: </a:t>
                </a:r>
                <a:r>
                  <a:rPr lang="it-IT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most of them are below</a:t>
                </a:r>
                <a:r>
                  <a:rPr lang="it-IT" sz="14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4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underestimation of 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400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Correlation: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it-IT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h𝑢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)→</m:t>
                    </m:r>
                    <m:d>
                      <m:dPr>
                        <m:begChr m:val="{"/>
                        <m:endChr m:val=""/>
                        <m:ctrlPr>
                          <a:rPr lang="it-I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it-IT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it-IT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𝜕𝛼</m:t>
                                </m:r>
                              </m:den>
                            </m:f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func>
                              <m:func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it-IT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den>
                            </m:f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→</m:t>
                            </m:r>
                            <m:f>
                              <m:f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func>
                                  <m:funcPr>
                                    <m:ctrlPr>
                                      <a:rPr lang="it-I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</m:d>
                                  </m:e>
                                </m:func>
                              </m:den>
                            </m:f>
                            <m:r>
                              <a:rPr lang="it-IT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=−</m:t>
                            </m:r>
                            <m:r>
                              <a:rPr lang="it-IT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</m:t>
                            </m:r>
                          </m:e>
                          <m:e>
                            <m:f>
                              <m:fPr>
                                <m:ctrlP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it-IT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it-IT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it-IT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it-IT" sz="1400"/>
                  <a:t>so it’s difficult to distinguish </a:t>
                </a:r>
                <a14:m>
                  <m:oMath xmlns:m="http://schemas.openxmlformats.org/officeDocument/2006/math">
                    <m:r>
                      <a:rPr lang="it-IT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1400" b="1"/>
                  <a:t> </a:t>
                </a:r>
                <a:r>
                  <a:rPr lang="it-IT" sz="1400"/>
                  <a:t>from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it-IT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400" b="1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1"/>
                  <a:t>h’s role:</a:t>
                </a:r>
                <a:r>
                  <a:rPr lang="it-IT" sz="1400"/>
                  <a:t> The under estimation of </a:t>
                </a:r>
                <a:r>
                  <a:rPr lang="it-IT" sz="1400" b="1"/>
                  <a:t> h</a:t>
                </a:r>
                <a:r>
                  <a:rPr lang="it-IT" sz="1400"/>
                  <a:t> follows from both it’s role in the model and the underestimation of 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4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1">
                    <a:latin typeface="+mj-lt"/>
                  </a:rPr>
                  <a:t>Collocation points:</a:t>
                </a:r>
                <a:r>
                  <a:rPr lang="it-IT" sz="1400">
                    <a:latin typeface="+mj-lt"/>
                  </a:rPr>
                  <a:t> the contribute of h is given when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it-IT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1400" b="1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sz="1400">
                    <a:latin typeface="+mj-lt"/>
                    <a:ea typeface="Cambria Math" panose="02040503050406030204" pitchFamily="18" charset="0"/>
                  </a:rPr>
                  <a:t> is high, so it’s mostly given around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t-IT" sz="1400" b="1">
                    <a:latin typeface="+mj-lt"/>
                    <a:ea typeface="Cambria Math" panose="02040503050406030204" pitchFamily="18" charset="0"/>
                  </a:rPr>
                  <a:t>. </a:t>
                </a:r>
                <a:r>
                  <a:rPr lang="it-IT" sz="1400">
                    <a:latin typeface="+mj-lt"/>
                    <a:ea typeface="Cambria Math" panose="02040503050406030204" pitchFamily="18" charset="0"/>
                  </a:rPr>
                  <a:t>Few collocation points </a:t>
                </a:r>
                <a14:m>
                  <m:oMath xmlns:m="http://schemas.openxmlformats.org/officeDocument/2006/math">
                    <m:r>
                      <a:rPr lang="it-I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1400" b="1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it-IT" sz="1400">
                    <a:latin typeface="+mj-lt"/>
                    <a:ea typeface="Cambria Math" panose="02040503050406030204" pitchFamily="18" charset="0"/>
                  </a:rPr>
                  <a:t>bad estimate of 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400">
                  <a:latin typeface="+mj-lt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1">
                    <a:latin typeface="+mj-lt"/>
                    <a:ea typeface="Cambria Math" panose="02040503050406030204" pitchFamily="18" charset="0"/>
                  </a:rPr>
                  <a:t>Loss MSE on </a:t>
                </a:r>
                <a:r>
                  <a:rPr lang="it-IT" sz="14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X(t): </a:t>
                </a:r>
                <a:r>
                  <a:rPr lang="it-IT" sz="1400">
                    <a:ea typeface="Cambria Math" panose="02040503050406030204" pitchFamily="18" charset="0"/>
                  </a:rPr>
                  <a:t>Train the PINN to</a:t>
                </a:r>
                <a:r>
                  <a:rPr lang="it-IT" sz="1400" b="1">
                    <a:ea typeface="Cambria Math" panose="02040503050406030204" pitchFamily="18" charset="0"/>
                  </a:rPr>
                  <a:t> </a:t>
                </a:r>
                <a:r>
                  <a:rPr lang="it-IT" sz="1400">
                    <a:ea typeface="Cambria Math" panose="02040503050406030204" pitchFamily="18" charset="0"/>
                  </a:rPr>
                  <a:t>predict</a:t>
                </a:r>
                <a:r>
                  <a:rPr lang="it-IT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4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it-IT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it-IT" sz="1400">
                    <a:ea typeface="Cambria Math" panose="02040503050406030204" pitchFamily="18" charset="0"/>
                  </a:rPr>
                  <a:t>find</a:t>
                </a:r>
                <a:r>
                  <a:rPr lang="it-IT" sz="1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1400" b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X = exp(y), </a:t>
                </a:r>
                <a:r>
                  <a:rPr lang="it-IT" sz="1400">
                    <a:ea typeface="Cambria Math" panose="02040503050406030204" pitchFamily="18" charset="0"/>
                  </a:rPr>
                  <a:t>compute the Validation Loss MSE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7D29CA6-A1C8-1351-C74B-B69BACF46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54" y="914401"/>
                <a:ext cx="8605746" cy="3586559"/>
              </a:xfrm>
              <a:prstGeom prst="rect">
                <a:avLst/>
              </a:prstGeom>
              <a:blipFill>
                <a:blip r:embed="rId3"/>
                <a:stretch>
                  <a:fillRect l="-71" t="-510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4F31577-AE6A-AA68-79D1-487D34A874E7}"/>
                  </a:ext>
                </a:extLst>
              </p:cNvPr>
              <p:cNvSpPr txBox="1"/>
              <p:nvPr/>
            </p:nvSpPr>
            <p:spPr>
              <a:xfrm>
                <a:off x="1538793" y="4626417"/>
                <a:ext cx="514846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it-I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→  </m:t>
                      </m:r>
                      <m:sSub>
                        <m:sSubPr>
                          <m:ctrlPr>
                            <a:rPr lang="it-I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→  ∆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4F31577-AE6A-AA68-79D1-487D34A87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793" y="4626417"/>
                <a:ext cx="5148469" cy="215444"/>
              </a:xfrm>
              <a:prstGeom prst="rect">
                <a:avLst/>
              </a:prstGeom>
              <a:blipFill>
                <a:blip r:embed="rId4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534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453C5B-01B9-DC2E-096D-2C65078DA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26708B20-A03F-EED2-23B4-9C2AC0F7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D8A743-19F5-19BA-1556-5DBA44752329}"/>
              </a:ext>
            </a:extLst>
          </p:cNvPr>
          <p:cNvSpPr txBox="1"/>
          <p:nvPr/>
        </p:nvSpPr>
        <p:spPr>
          <a:xfrm>
            <a:off x="2076568" y="267644"/>
            <a:ext cx="49912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Tumor Growth Size</a:t>
            </a:r>
            <a:r>
              <a:rPr lang="en-US" sz="2400"/>
              <a:t>,Part 5</a:t>
            </a:r>
            <a:endParaRPr lang="it-IT" sz="2400"/>
          </a:p>
          <a:p>
            <a:pPr algn="ctr"/>
            <a:r>
              <a:rPr lang="en-US" sz="2400"/>
              <a:t>Inversion with Therapy improved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2A2123-B42C-91C1-FCF9-21F1C7CE9036}"/>
              </a:ext>
            </a:extLst>
          </p:cNvPr>
          <p:cNvSpPr txBox="1"/>
          <p:nvPr/>
        </p:nvSpPr>
        <p:spPr>
          <a:xfrm>
            <a:off x="489144" y="1471024"/>
            <a:ext cx="7324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noProof="0"/>
              <a:t>Aim: </a:t>
            </a:r>
            <a:r>
              <a:rPr lang="en-US" sz="1400"/>
              <a:t>Estimation of </a:t>
            </a:r>
            <a:r>
              <a:rPr lang="en-US" sz="1400" b="1"/>
              <a:t>K </a:t>
            </a:r>
            <a:r>
              <a:rPr lang="en-US" sz="1400"/>
              <a:t> </a:t>
            </a:r>
            <a:r>
              <a:rPr lang="it-IT" sz="1400" b="1"/>
              <a:t>α, </a:t>
            </a:r>
            <a:r>
              <a:rPr lang="it-IT" sz="1400"/>
              <a:t> and </a:t>
            </a:r>
            <a:r>
              <a:rPr lang="it-IT" sz="1400" b="1" i="1"/>
              <a:t>h</a:t>
            </a:r>
            <a:r>
              <a:rPr lang="it-IT" sz="1400" b="1"/>
              <a:t> </a:t>
            </a:r>
            <a:r>
              <a:rPr lang="it-IT" sz="1400"/>
              <a:t>parameters</a:t>
            </a:r>
          </a:p>
        </p:txBody>
      </p:sp>
      <p:pic>
        <p:nvPicPr>
          <p:cNvPr id="8" name="Immagine 7" descr="Immagine che contiene linea, arte, cerchio, Simmetria&#10;&#10;Il contenuto generato dall&amp;#39;IA potrebbe non essere corretto.">
            <a:extLst>
              <a:ext uri="{FF2B5EF4-FFF2-40B4-BE49-F238E27FC236}">
                <a16:creationId xmlns:a16="http://schemas.microsoft.com/office/drawing/2014/main" id="{8E72D951-1348-D0D4-F62B-49ACF21E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39" y="1471024"/>
            <a:ext cx="3022057" cy="236583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9A14CFE-3DD6-A47C-7260-F525D45A7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733" y="2231009"/>
            <a:ext cx="308198" cy="345206"/>
          </a:xfrm>
          <a:prstGeom prst="rect">
            <a:avLst/>
          </a:prstGeom>
        </p:spPr>
      </p:pic>
      <p:pic>
        <p:nvPicPr>
          <p:cNvPr id="10" name="Immagine 9" descr="Immagine che contiene Carattere, simbolo, Elementi grafici, logo&#10;&#10;Il contenuto generato dall&amp;#39;IA potrebbe non essere corretto.">
            <a:extLst>
              <a:ext uri="{FF2B5EF4-FFF2-40B4-BE49-F238E27FC236}">
                <a16:creationId xmlns:a16="http://schemas.microsoft.com/office/drawing/2014/main" id="{6457032D-67C9-13C8-2ECD-56B17AC7D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403" y="2172409"/>
            <a:ext cx="544998" cy="38216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1ABCAF-A171-53ED-0131-4D326274FCFF}"/>
              </a:ext>
            </a:extLst>
          </p:cNvPr>
          <p:cNvSpPr txBox="1"/>
          <p:nvPr/>
        </p:nvSpPr>
        <p:spPr>
          <a:xfrm>
            <a:off x="458335" y="1881185"/>
            <a:ext cx="2743199" cy="14927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400" u="sng"/>
              <a:t>Architecture: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MLP 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Input </a:t>
            </a:r>
            <a:r>
              <a:rPr lang="it-IT" sz="1100" b="1" err="1"/>
              <a:t>dimension</a:t>
            </a:r>
            <a:r>
              <a:rPr lang="it-IT" sz="1100"/>
              <a:t> =1D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Output </a:t>
            </a:r>
            <a:r>
              <a:rPr lang="it-IT" sz="1100" b="1" err="1"/>
              <a:t>dimension</a:t>
            </a:r>
            <a:r>
              <a:rPr lang="it-IT" sz="1100"/>
              <a:t> = 1D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#Hidden </a:t>
            </a:r>
            <a:r>
              <a:rPr lang="it-IT" sz="1100" b="1" err="1"/>
              <a:t>Layers</a:t>
            </a:r>
            <a:r>
              <a:rPr lang="it-IT" sz="1100"/>
              <a:t> = 4 (3)</a:t>
            </a:r>
          </a:p>
          <a:p>
            <a:pPr marL="285750" indent="-285750">
              <a:buFont typeface="Arial"/>
              <a:buChar char="•"/>
            </a:pPr>
            <a:r>
              <a:rPr lang="it-IT" sz="1100" b="1"/>
              <a:t>#Neurons per </a:t>
            </a:r>
            <a:r>
              <a:rPr lang="it-IT" sz="1100" b="1" err="1"/>
              <a:t>layer</a:t>
            </a:r>
            <a:r>
              <a:rPr lang="it-IT" sz="1100"/>
              <a:t> = 512 (64)</a:t>
            </a:r>
          </a:p>
          <a:p>
            <a:pPr marL="285750" indent="-285750">
              <a:buFont typeface="Arial"/>
              <a:buChar char="•"/>
            </a:pPr>
            <a:r>
              <a:rPr lang="it-IT" sz="1100" b="1" err="1"/>
              <a:t>Activation</a:t>
            </a:r>
            <a:r>
              <a:rPr lang="it-IT" sz="1100" b="1"/>
              <a:t> </a:t>
            </a:r>
            <a:r>
              <a:rPr lang="it-IT" sz="1100" b="1" err="1"/>
              <a:t>Function</a:t>
            </a:r>
            <a:r>
              <a:rPr lang="it-IT" sz="1100"/>
              <a:t> = GELU</a:t>
            </a:r>
          </a:p>
          <a:p>
            <a:pPr marL="285750" indent="-285750">
              <a:buFont typeface="Arial"/>
              <a:buChar char="•"/>
            </a:pPr>
            <a:endParaRPr lang="it-IT" sz="11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A605AC-61BD-0A6B-2C3C-FA98E752062D}"/>
              </a:ext>
            </a:extLst>
          </p:cNvPr>
          <p:cNvSpPr txBox="1"/>
          <p:nvPr/>
        </p:nvSpPr>
        <p:spPr>
          <a:xfrm>
            <a:off x="2956794" y="1882482"/>
            <a:ext cx="2465345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u="sng"/>
              <a:t>Optimization: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Optimizer</a:t>
            </a:r>
            <a:r>
              <a:rPr lang="en-US" sz="1100"/>
              <a:t>: Adam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sz="1100" b="1"/>
              <a:t>Learning rate</a:t>
            </a:r>
            <a:r>
              <a:rPr lang="en-US" sz="1100"/>
              <a:t> LR = 1e-3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Batch size</a:t>
            </a:r>
            <a:r>
              <a:rPr lang="en-US" sz="1100"/>
              <a:t> BATCH_SIZE = 32 </a:t>
            </a:r>
            <a:r>
              <a:rPr lang="en-US" sz="1100" b="1">
                <a:ea typeface="+mn-lt"/>
                <a:cs typeface="+mn-lt"/>
              </a:rPr>
              <a:t>Maximum epochs</a:t>
            </a:r>
            <a:r>
              <a:rPr lang="en-US" sz="1100">
                <a:ea typeface="+mn-lt"/>
                <a:cs typeface="+mn-lt"/>
              </a:rPr>
              <a:t> = </a:t>
            </a:r>
            <a:r>
              <a:rPr lang="en-US" sz="1100">
                <a:latin typeface="Century Gothic"/>
              </a:rPr>
              <a:t>5000 (1000)</a:t>
            </a:r>
            <a:endParaRPr lang="en-US">
              <a:latin typeface="Century Gothic"/>
            </a:endParaRPr>
          </a:p>
          <a:p>
            <a:pPr marL="228600" indent="-228600">
              <a:buFont typeface=""/>
              <a:buChar char="•"/>
            </a:pPr>
            <a:r>
              <a:rPr lang="en-US" sz="1100" b="1">
                <a:latin typeface="Century Gothic"/>
              </a:rPr>
              <a:t>Early</a:t>
            </a:r>
            <a:r>
              <a:rPr lang="en-US" sz="1100" b="1">
                <a:ea typeface="+mn-lt"/>
                <a:cs typeface="+mn-lt"/>
              </a:rPr>
              <a:t> stopping patience</a:t>
            </a:r>
            <a:r>
              <a:rPr lang="en-US" sz="1100">
                <a:ea typeface="+mn-lt"/>
                <a:cs typeface="+mn-lt"/>
              </a:rPr>
              <a:t> = </a:t>
            </a:r>
            <a:r>
              <a:rPr lang="en-US" sz="1100">
                <a:latin typeface="Century Gothic"/>
              </a:rPr>
              <a:t>800</a:t>
            </a:r>
            <a:r>
              <a:rPr lang="en-US" sz="1100">
                <a:ea typeface="+mn-lt"/>
                <a:cs typeface="+mn-lt"/>
              </a:rPr>
              <a:t> (on validation MSE)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sz="1100" b="1"/>
              <a:t>Physic Weigtht: </a:t>
            </a:r>
            <a:r>
              <a:rPr lang="en-US" sz="1100"/>
              <a:t>0.4 (0.3)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Data Weight: </a:t>
            </a:r>
            <a:r>
              <a:rPr lang="en-US" sz="1100"/>
              <a:t>0.6 (0.7)</a:t>
            </a:r>
          </a:p>
          <a:p>
            <a:pPr marL="228600" indent="-228600">
              <a:buFont typeface=""/>
              <a:buChar char="•"/>
            </a:pPr>
            <a:r>
              <a:rPr lang="en-US" sz="1100" b="1"/>
              <a:t>Regularization Weight: </a:t>
            </a:r>
            <a:r>
              <a:rPr lang="en-US" sz="1100"/>
              <a:t>1e^-3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54B05EE-727E-7CD5-BA4D-FD40DCD45CBD}"/>
              </a:ext>
            </a:extLst>
          </p:cNvPr>
          <p:cNvSpPr txBox="1"/>
          <p:nvPr/>
        </p:nvSpPr>
        <p:spPr>
          <a:xfrm>
            <a:off x="436855" y="3836863"/>
            <a:ext cx="2465345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u="sng"/>
              <a:t>Data and Splitting</a:t>
            </a: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Noisy</a:t>
            </a:r>
            <a:r>
              <a:rPr lang="it-IT" sz="1100" b="1">
                <a:ea typeface="+mn-lt"/>
                <a:cs typeface="+mn-lt"/>
              </a:rPr>
              <a:t> Data </a:t>
            </a:r>
            <a:r>
              <a:rPr lang="it-IT" sz="1100">
                <a:ea typeface="+mn-lt"/>
                <a:cs typeface="+mn-lt"/>
              </a:rPr>
              <a:t>4% </a:t>
            </a:r>
            <a:r>
              <a:rPr lang="it-IT" sz="1100" err="1">
                <a:ea typeface="+mn-lt"/>
                <a:cs typeface="+mn-lt"/>
              </a:rPr>
              <a:t>Gaussian</a:t>
            </a:r>
            <a:r>
              <a:rPr lang="it-IT" sz="1100">
                <a:ea typeface="+mn-lt"/>
                <a:cs typeface="+mn-lt"/>
              </a:rPr>
              <a:t> Relative </a:t>
            </a:r>
            <a:r>
              <a:rPr lang="it-IT" sz="1100" err="1">
                <a:ea typeface="+mn-lt"/>
                <a:cs typeface="+mn-lt"/>
              </a:rPr>
              <a:t>Noise</a:t>
            </a:r>
            <a:endParaRPr lang="it-IT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Simulation</a:t>
            </a:r>
            <a:r>
              <a:rPr lang="it-IT" sz="1100" b="1">
                <a:ea typeface="+mn-lt"/>
                <a:cs typeface="+mn-lt"/>
              </a:rPr>
              <a:t> time</a:t>
            </a:r>
            <a:r>
              <a:rPr lang="it-IT" sz="1100">
                <a:ea typeface="+mn-lt"/>
                <a:cs typeface="+mn-lt"/>
              </a:rPr>
              <a:t> = </a:t>
            </a:r>
            <a:r>
              <a:rPr lang="it-IT" sz="1100">
                <a:latin typeface="Century Gothic"/>
              </a:rPr>
              <a:t>50.0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Number</a:t>
            </a:r>
            <a:r>
              <a:rPr lang="it-IT" sz="1100" b="1">
                <a:ea typeface="+mn-lt"/>
                <a:cs typeface="+mn-lt"/>
              </a:rPr>
              <a:t> of samples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NUM_SAMPLES</a:t>
            </a:r>
            <a:r>
              <a:rPr lang="it-IT" sz="1100">
                <a:ea typeface="+mn-lt"/>
                <a:cs typeface="+mn-lt"/>
              </a:rPr>
              <a:t> = </a:t>
            </a:r>
            <a:r>
              <a:rPr lang="it-IT" sz="1100">
                <a:latin typeface="Century Gothic"/>
                <a:ea typeface="+mn-lt"/>
                <a:cs typeface="+mn-lt"/>
              </a:rPr>
              <a:t>250</a:t>
            </a:r>
            <a:r>
              <a:rPr lang="it-IT" sz="1100">
                <a:latin typeface="Century Gothic"/>
              </a:rPr>
              <a:t> (120)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Dataset split</a:t>
            </a:r>
            <a:r>
              <a:rPr lang="it-IT" sz="1100">
                <a:ea typeface="+mn-lt"/>
                <a:cs typeface="+mn-lt"/>
              </a:rPr>
              <a:t>: </a:t>
            </a:r>
            <a:r>
              <a:rPr lang="it-IT" sz="1100" err="1">
                <a:ea typeface="+mn-lt"/>
                <a:cs typeface="+mn-lt"/>
              </a:rPr>
              <a:t>train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60%</a:t>
            </a:r>
            <a:r>
              <a:rPr lang="it-IT" sz="1100">
                <a:ea typeface="+mn-lt"/>
                <a:cs typeface="+mn-lt"/>
              </a:rPr>
              <a:t> , </a:t>
            </a:r>
            <a:r>
              <a:rPr lang="it-IT" sz="1100" err="1">
                <a:ea typeface="+mn-lt"/>
                <a:cs typeface="+mn-lt"/>
              </a:rPr>
              <a:t>validation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20%),</a:t>
            </a:r>
            <a:r>
              <a:rPr lang="it-IT" sz="1100">
                <a:ea typeface="+mn-lt"/>
                <a:cs typeface="+mn-lt"/>
              </a:rPr>
              <a:t> test </a:t>
            </a:r>
            <a:r>
              <a:rPr lang="it-IT" sz="1100">
                <a:latin typeface="Century Gothic"/>
              </a:rPr>
              <a:t>20%</a:t>
            </a:r>
            <a:endParaRPr lang="it-IT" sz="11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100" b="1" err="1">
                <a:ea typeface="+mn-lt"/>
                <a:cs typeface="+mn-lt"/>
              </a:rPr>
              <a:t>Collocation</a:t>
            </a:r>
            <a:r>
              <a:rPr lang="it-IT" sz="1100" b="1">
                <a:ea typeface="+mn-lt"/>
                <a:cs typeface="+mn-lt"/>
              </a:rPr>
              <a:t> points</a:t>
            </a:r>
            <a:r>
              <a:rPr lang="it-IT" sz="1100">
                <a:ea typeface="+mn-lt"/>
                <a:cs typeface="+mn-lt"/>
              </a:rPr>
              <a:t> for </a:t>
            </a:r>
            <a:r>
              <a:rPr lang="it-IT" sz="1100" err="1">
                <a:ea typeface="+mn-lt"/>
                <a:cs typeface="+mn-lt"/>
              </a:rPr>
              <a:t>physics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loss</a:t>
            </a:r>
            <a:r>
              <a:rPr lang="it-IT" sz="1100">
                <a:ea typeface="+mn-lt"/>
                <a:cs typeface="+mn-lt"/>
              </a:rPr>
              <a:t>: </a:t>
            </a:r>
            <a:r>
              <a:rPr lang="it-IT" sz="1100">
                <a:latin typeface="Century Gothic"/>
              </a:rPr>
              <a:t>1000</a:t>
            </a:r>
            <a:r>
              <a:rPr lang="it-IT" sz="1100">
                <a:ea typeface="+mn-lt"/>
                <a:cs typeface="+mn-lt"/>
              </a:rPr>
              <a:t> (120) </a:t>
            </a:r>
            <a:endParaRPr lang="it-IT" sz="1100"/>
          </a:p>
          <a:p>
            <a:pPr marL="285750" indent="-285750">
              <a:buFont typeface="Arial"/>
              <a:buChar char="•"/>
            </a:pPr>
            <a:r>
              <a:rPr lang="it-IT" sz="1100" b="1">
                <a:ea typeface="+mn-lt"/>
                <a:cs typeface="+mn-lt"/>
              </a:rPr>
              <a:t>t0</a:t>
            </a:r>
            <a:r>
              <a:rPr lang="it-IT" sz="1100">
                <a:ea typeface="+mn-lt"/>
                <a:cs typeface="+mn-lt"/>
              </a:rPr>
              <a:t> for IC: </a:t>
            </a:r>
            <a:r>
              <a:rPr lang="it-IT" sz="1100">
                <a:latin typeface="Century Gothic"/>
              </a:rPr>
              <a:t>0.0</a:t>
            </a:r>
            <a:r>
              <a:rPr lang="it-IT" sz="1100">
                <a:ea typeface="+mn-lt"/>
                <a:cs typeface="+mn-lt"/>
              </a:rPr>
              <a:t> (</a:t>
            </a:r>
            <a:r>
              <a:rPr lang="it-IT" sz="1100" err="1">
                <a:ea typeface="+mn-lt"/>
                <a:cs typeface="+mn-lt"/>
              </a:rPr>
              <a:t>tensor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 err="1">
                <a:ea typeface="+mn-lt"/>
                <a:cs typeface="+mn-lt"/>
              </a:rPr>
              <a:t>shape</a:t>
            </a:r>
            <a:r>
              <a:rPr lang="it-IT" sz="1100">
                <a:ea typeface="+mn-lt"/>
                <a:cs typeface="+mn-lt"/>
              </a:rPr>
              <a:t> </a:t>
            </a:r>
            <a:r>
              <a:rPr lang="it-IT" sz="1100">
                <a:latin typeface="Century Gothic"/>
              </a:rPr>
              <a:t>1×1</a:t>
            </a:r>
            <a:r>
              <a:rPr lang="it-IT" sz="1100">
                <a:ea typeface="+mn-lt"/>
                <a:cs typeface="+mn-lt"/>
              </a:rPr>
              <a:t>)</a:t>
            </a:r>
            <a:endParaRPr lang="it-IT" sz="1100"/>
          </a:p>
          <a:p>
            <a:pPr algn="l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27086E0-01F3-7E98-EFE9-4D771FB37B99}"/>
              </a:ext>
            </a:extLst>
          </p:cNvPr>
          <p:cNvSpPr txBox="1"/>
          <p:nvPr/>
        </p:nvSpPr>
        <p:spPr>
          <a:xfrm>
            <a:off x="2956794" y="388608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 u="sng"/>
              <a:t>Model </a:t>
            </a:r>
            <a:r>
              <a:rPr lang="it-IT" sz="1400" u="sng" err="1"/>
              <a:t>Parameters</a:t>
            </a:r>
            <a:r>
              <a:rPr lang="it-IT" sz="1400" u="sng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it-IT" sz="1100" b="1">
                <a:latin typeface="Century Gothic"/>
              </a:rPr>
              <a:t>Same as before on previous therapy Tests</a:t>
            </a:r>
          </a:p>
        </p:txBody>
      </p:sp>
    </p:spTree>
    <p:extLst>
      <p:ext uri="{BB962C8B-B14F-4D97-AF65-F5344CB8AC3E}">
        <p14:creationId xmlns:p14="http://schemas.microsoft.com/office/powerpoint/2010/main" val="717497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97000">
              <a:schemeClr val="bg2">
                <a:lumMod val="60000"/>
                <a:lumOff val="40000"/>
              </a:schemeClr>
            </a:gs>
            <a:gs pos="6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784DE-5D63-7285-BE8E-949186F0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D28B0FF3-7B9D-2BAF-10C2-26EB5A482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3BB478-3476-7713-17F3-C9C15C152A5D}"/>
              </a:ext>
            </a:extLst>
          </p:cNvPr>
          <p:cNvSpPr txBox="1"/>
          <p:nvPr/>
        </p:nvSpPr>
        <p:spPr>
          <a:xfrm>
            <a:off x="385854" y="267644"/>
            <a:ext cx="83692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Tumor </a:t>
            </a:r>
            <a:r>
              <a:rPr lang="en-US" sz="2400" noProof="0"/>
              <a:t>Growth </a:t>
            </a:r>
            <a:r>
              <a:rPr lang="en-US" sz="2400"/>
              <a:t>Size, Part 5</a:t>
            </a:r>
            <a:endParaRPr lang="it-IT" sz="2400"/>
          </a:p>
          <a:p>
            <a:pPr algn="ctr"/>
            <a:r>
              <a:rPr lang="en-US" sz="2400"/>
              <a:t>Inversion with Therapy</a:t>
            </a:r>
          </a:p>
          <a:p>
            <a:pPr algn="ctr"/>
            <a:r>
              <a:rPr lang="en-US" sz="2400"/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5E63F23-6706-57E0-E9E8-F2A29DFB8F94}"/>
                  </a:ext>
                </a:extLst>
              </p:cNvPr>
              <p:cNvSpPr txBox="1"/>
              <p:nvPr/>
            </p:nvSpPr>
            <p:spPr>
              <a:xfrm>
                <a:off x="385853" y="4568249"/>
                <a:ext cx="7426303" cy="138499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it-IT" sz="1400">
                    <a:ea typeface="+mn-lt"/>
                    <a:cs typeface="+mn-lt"/>
                  </a:rPr>
                  <a:t>[TEST] </a:t>
                </a:r>
                <a:r>
                  <a:rPr lang="it-IT" sz="1400" b="1"/>
                  <a:t>MSE(X)</a:t>
                </a:r>
                <a:r>
                  <a:rPr lang="it-IT" sz="1400"/>
                  <a:t>=5.702 ⇒ </a:t>
                </a:r>
                <a:r>
                  <a:rPr lang="it-IT" sz="1400" b="1"/>
                  <a:t>RMSE</a:t>
                </a:r>
                <a:r>
                  <a:rPr lang="it-IT" sz="1400"/>
                  <a:t> ≈ 2.39 ⇒ 2%-3% of relative error, so less than the Noise</a:t>
                </a:r>
              </a:p>
              <a:p>
                <a:endParaRPr lang="it-IT" sz="1400"/>
              </a:p>
              <a:p>
                <a:r>
                  <a:rPr lang="it-IT" sz="1400" b="1"/>
                  <a:t>Relative </a:t>
                </a:r>
                <a:r>
                  <a:rPr lang="it-IT" sz="1400" b="1" err="1"/>
                  <a:t>Errors</a:t>
                </a:r>
                <a:r>
                  <a:rPr lang="it-IT" sz="1400" b="1"/>
                  <a:t>:</a:t>
                </a:r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it-IT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it-IT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sz="1400" b="1"/>
                  <a:t> </a:t>
                </a:r>
                <a:r>
                  <a:rPr lang="it-IT" sz="1400"/>
                  <a:t>5.1%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it-IT" sz="1400" b="1"/>
                  <a:t>K:</a:t>
                </a:r>
                <a:r>
                  <a:rPr lang="it-IT" sz="1400"/>
                  <a:t> 0.03%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it-IT" sz="1400" b="1"/>
                  <a:t>H:</a:t>
                </a:r>
                <a:r>
                  <a:rPr lang="it-IT" sz="1400"/>
                  <a:t> 6%</a:t>
                </a:r>
                <a:endParaRPr lang="it-IT" sz="1400" b="1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5E63F23-6706-57E0-E9E8-F2A29DFB8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53" y="4568249"/>
                <a:ext cx="7426303" cy="1384995"/>
              </a:xfrm>
              <a:prstGeom prst="rect">
                <a:avLst/>
              </a:prstGeom>
              <a:blipFill>
                <a:blip r:embed="rId3"/>
                <a:stretch>
                  <a:fillRect l="-246" t="-877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testo, Diagramma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11779728-75F7-6AA9-807C-44FEEBEBA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94" y="1495655"/>
            <a:ext cx="6733206" cy="30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41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2">
                <a:lumMod val="20000"/>
                <a:lumOff val="80000"/>
              </a:schemeClr>
            </a:gs>
            <a:gs pos="51000">
              <a:schemeClr val="bg2">
                <a:lumMod val="40000"/>
                <a:lumOff val="60000"/>
              </a:schemeClr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38B8E1-2E3E-1902-2F02-20B1D846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09" y="3156916"/>
            <a:ext cx="8089424" cy="545848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75000"/>
                  </a:schemeClr>
                </a:solidFill>
              </a:rPr>
              <a:t>MICHELA</a:t>
            </a:r>
            <a:endParaRPr lang="en-US" sz="4400" noProof="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01A0F0FD-7139-09B5-D9F0-0E3AEF7D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15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963333"/>
            <a:ext cx="2236395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magine 4" descr="Immagine che contiene testo, schermata, Carattere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1DFAD8BF-4291-4A2E-69BB-40139709F4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" r="-2" b="-2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3327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2">
                <a:lumMod val="20000"/>
                <a:lumOff val="80000"/>
              </a:schemeClr>
            </a:gs>
            <a:gs pos="51000">
              <a:schemeClr val="bg2">
                <a:lumMod val="40000"/>
                <a:lumOff val="60000"/>
              </a:schemeClr>
            </a:gs>
          </a:gsLst>
          <a:lin ang="7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73CD8-F007-A0FC-0F61-56E350FDD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D0292C-A855-7746-E8CB-71E6209D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09" y="201133"/>
            <a:ext cx="8089424" cy="545848"/>
          </a:xfrm>
        </p:spPr>
        <p:txBody>
          <a:bodyPr>
            <a:normAutofit/>
          </a:bodyPr>
          <a:lstStyle/>
          <a:p>
            <a:pPr algn="ctr"/>
            <a:r>
              <a:rPr lang="en-US" noProof="0">
                <a:solidFill>
                  <a:schemeClr val="bg2">
                    <a:lumMod val="75000"/>
                  </a:schemeClr>
                </a:solidFill>
              </a:rPr>
              <a:t>SIR model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4A4982-CCC1-0E0C-ADDD-DBCBC7FB3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503" y="747344"/>
            <a:ext cx="4045869" cy="879743"/>
          </a:xfrm>
        </p:spPr>
        <p:txBody>
          <a:bodyPr/>
          <a:lstStyle/>
          <a:p>
            <a:r>
              <a:rPr lang="en-US"/>
              <a:t>Susceptible</a:t>
            </a:r>
            <a:r>
              <a:rPr lang="en-US" noProof="0"/>
              <a:t>, Infected, </a:t>
            </a:r>
            <a:r>
              <a:rPr lang="en-US"/>
              <a:t>Recovered</a:t>
            </a:r>
            <a:endParaRPr lang="it-IT"/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A9C8BE29-43C6-98F3-9DBB-7D6FF930F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5C55CAB3-ABFF-AA10-A5FF-0A4028EF4AC4}"/>
                  </a:ext>
                </a:extLst>
              </p:cNvPr>
              <p:cNvSpPr/>
              <p:nvPr/>
            </p:nvSpPr>
            <p:spPr>
              <a:xfrm>
                <a:off x="1043603" y="4713987"/>
                <a:ext cx="2507417" cy="18388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sz="2100" b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it-IT" sz="21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sz="2100" b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m:rPr>
                          <m:sty m:val="p"/>
                        </m:rPr>
                        <a:rPr lang="it-IT" sz="21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sz="2100" b="0" i="1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sz="1350" b="0"/>
              </a:p>
            </p:txBody>
          </p:sp>
        </mc:Choice>
        <mc:Fallback xmlns="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5C55CAB3-ABFF-AA10-A5FF-0A4028EF4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3" y="4713987"/>
                <a:ext cx="2507417" cy="1838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B03FA6-9E72-DD28-6887-AD2FE2EBA1A1}"/>
                  </a:ext>
                </a:extLst>
              </p:cNvPr>
              <p:cNvSpPr txBox="1"/>
              <p:nvPr/>
            </p:nvSpPr>
            <p:spPr>
              <a:xfrm>
                <a:off x="1271516" y="1321286"/>
                <a:ext cx="2034232" cy="2694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1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21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it-IT" sz="2100" b="0">
                  <a:solidFill>
                    <a:srgbClr val="0070C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  <a:p>
                <a:endParaRPr lang="it-IT" sz="2100" b="0">
                  <a:solidFill>
                    <a:srgbClr val="0070C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it-IT" sz="2100" b="0">
                  <a:solidFill>
                    <a:srgbClr val="0070C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  <a:p>
                <a:endParaRPr lang="it-IT" sz="2100" b="0">
                  <a:solidFill>
                    <a:srgbClr val="0070C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it-IT" sz="1350"/>
              </a:p>
              <a:p>
                <a:endParaRPr lang="it-IT" sz="135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52B03FA6-9E72-DD28-6887-AD2FE2EBA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516" y="1321286"/>
                <a:ext cx="2034232" cy="2694680"/>
              </a:xfrm>
              <a:prstGeom prst="rect">
                <a:avLst/>
              </a:prstGeom>
              <a:blipFill>
                <a:blip r:embed="rId4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43FF9CA1-7D9A-635F-5E78-0653EEA6F455}"/>
                  </a:ext>
                </a:extLst>
              </p:cNvPr>
              <p:cNvSpPr txBox="1"/>
              <p:nvPr/>
            </p:nvSpPr>
            <p:spPr>
              <a:xfrm>
                <a:off x="3856954" y="2135358"/>
                <a:ext cx="4433329" cy="1061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1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it-IT" sz="21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1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it-IT" sz="21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21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it-IT" sz="21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1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it-IT" sz="21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it-IT" sz="2100" b="0" i="1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it-IT" sz="21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21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it-IT" sz="21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r>
                      <a:rPr lang="it-IT" sz="21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it-IT" sz="21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2100" b="0" i="1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∀</m:t>
                      </m:r>
                      <m:r>
                        <a:rPr lang="it-IT" sz="21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21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r>
                        <a:rPr lang="it-IT" sz="21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it-IT" sz="21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2100" i="1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sz="1350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sz="135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43FF9CA1-7D9A-635F-5E78-0653EEA6F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954" y="2135358"/>
                <a:ext cx="4433329" cy="1061829"/>
              </a:xfrm>
              <a:prstGeom prst="rect">
                <a:avLst/>
              </a:prstGeom>
              <a:blipFill>
                <a:blip r:embed="rId5"/>
                <a:stretch>
                  <a:fillRect l="-2201" r="-8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8F400685-3AF0-D0B5-4FFB-C870F491DA4D}"/>
              </a:ext>
            </a:extLst>
          </p:cNvPr>
          <p:cNvSpPr txBox="1">
            <a:spLocks/>
          </p:cNvSpPr>
          <p:nvPr/>
        </p:nvSpPr>
        <p:spPr>
          <a:xfrm>
            <a:off x="356740" y="3996477"/>
            <a:ext cx="4045869" cy="879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Exact solution with parameter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6DDB025-1934-D4B9-8E86-2E8A0B44AE58}"/>
                  </a:ext>
                </a:extLst>
              </p:cNvPr>
              <p:cNvSpPr txBox="1"/>
              <p:nvPr/>
            </p:nvSpPr>
            <p:spPr>
              <a:xfrm>
                <a:off x="5019035" y="4365886"/>
                <a:ext cx="2120388" cy="1256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it-IT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it-IT" sz="2100" i="1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it-IT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(0)=</m:t>
                      </m:r>
                      <m:sSub>
                        <m:sSubPr>
                          <m:ctrlP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lang="it-IT" sz="2100" i="1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sz="135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96DDB025-1934-D4B9-8E86-2E8A0B44A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9035" y="4365886"/>
                <a:ext cx="2120388" cy="1256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23DD63-4BA4-8A61-B84F-DD67545C34B3}"/>
                  </a:ext>
                </a:extLst>
              </p:cNvPr>
              <p:cNvSpPr txBox="1"/>
              <p:nvPr/>
            </p:nvSpPr>
            <p:spPr>
              <a:xfrm>
                <a:off x="3592690" y="5956891"/>
                <a:ext cx="4493634" cy="7401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1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p>
                        <m:e>
                          <m:f>
                            <m:fPr>
                              <m:ctrlP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it-IT" sz="21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1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1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it-IT" sz="21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𝛽𝜉</m:t>
                              </m:r>
                              <m:r>
                                <a:rPr lang="it-IT" sz="21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21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</m:nary>
                    </m:oMath>
                  </m:oMathPara>
                </a14:m>
                <a:endParaRPr lang="it-IT" sz="210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23DD63-4BA4-8A61-B84F-DD67545C3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690" y="5956891"/>
                <a:ext cx="4493634" cy="7401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326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2">
                <a:lumMod val="20000"/>
                <a:lumOff val="80000"/>
              </a:schemeClr>
            </a:gs>
            <a:gs pos="51000">
              <a:schemeClr val="bg2">
                <a:lumMod val="40000"/>
                <a:lumOff val="60000"/>
              </a:schemeClr>
            </a:gs>
          </a:gsLst>
          <a:lin ang="7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3A1138-2C6F-DC40-E1A1-4071272FB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E06D48-0F0C-69D0-586D-84B7E9EE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8089424" cy="634050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>
                <a:solidFill>
                  <a:schemeClr val="bg2">
                    <a:lumMod val="75000"/>
                  </a:schemeClr>
                </a:solidFill>
              </a:rPr>
              <a:t>Sir model</a:t>
            </a:r>
            <a:br>
              <a:rPr lang="en-US" noProof="0"/>
            </a:br>
            <a:endParaRPr lang="en-US" noProof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B2E734-32F2-BC69-E3CA-1FCC7B57C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482" y="997528"/>
            <a:ext cx="8351712" cy="5340111"/>
          </a:xfrm>
        </p:spPr>
        <p:txBody>
          <a:bodyPr>
            <a:normAutofit/>
          </a:bodyPr>
          <a:lstStyle/>
          <a:p>
            <a:r>
              <a:rPr lang="en-US" noProof="0"/>
              <a:t>PINN (</a:t>
            </a:r>
            <a:r>
              <a:rPr lang="en-US" noProof="0" err="1"/>
              <a:t>softmax</a:t>
            </a:r>
            <a:r>
              <a:rPr lang="en-US" noProof="0"/>
              <a:t>)</a:t>
            </a:r>
          </a:p>
          <a:p>
            <a:endParaRPr lang="en-US" noProof="0"/>
          </a:p>
          <a:p>
            <a:r>
              <a:rPr lang="en-US" noProof="0"/>
              <a:t>Synthetic data (</a:t>
            </a:r>
            <a:r>
              <a:rPr lang="en-US" noProof="0" err="1"/>
              <a:t>odeint</a:t>
            </a:r>
            <a:r>
              <a:rPr lang="en-US" noProof="0"/>
              <a:t>, noise, normalization)</a:t>
            </a:r>
          </a:p>
          <a:p>
            <a:endParaRPr lang="en-US" noProof="0"/>
          </a:p>
          <a:p>
            <a:r>
              <a:rPr lang="en-US" noProof="0"/>
              <a:t>Collocation and IC points (dense)</a:t>
            </a:r>
          </a:p>
          <a:p>
            <a:endParaRPr lang="en-US" noProof="0"/>
          </a:p>
          <a:p>
            <a:r>
              <a:rPr lang="en-US" noProof="0"/>
              <a:t>Split in training, validation and test set</a:t>
            </a:r>
          </a:p>
          <a:p>
            <a:endParaRPr lang="en-US" noProof="0"/>
          </a:p>
          <a:p>
            <a:r>
              <a:rPr lang="en-US" noProof="0"/>
              <a:t>Training</a:t>
            </a:r>
          </a:p>
          <a:p>
            <a:endParaRPr lang="en-US" noProof="0"/>
          </a:p>
          <a:p>
            <a:r>
              <a:rPr lang="en-US" noProof="0"/>
              <a:t>Validation</a:t>
            </a:r>
          </a:p>
          <a:p>
            <a:endParaRPr lang="en-US" noProof="0"/>
          </a:p>
          <a:p>
            <a:r>
              <a:rPr lang="en-US" noProof="0"/>
              <a:t>Early stopping</a:t>
            </a:r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FFA799F0-6A7C-906E-520A-4CB4A7F9B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E4A48930-78C6-DF52-FDC3-EE874D9D2592}"/>
              </a:ext>
            </a:extLst>
          </p:cNvPr>
          <p:cNvSpPr txBox="1">
            <a:spLocks/>
          </p:cNvSpPr>
          <p:nvPr/>
        </p:nvSpPr>
        <p:spPr>
          <a:xfrm>
            <a:off x="6144494" y="-4889"/>
            <a:ext cx="2887315" cy="6868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noProof="0">
                <a:solidFill>
                  <a:schemeClr val="bg2"/>
                </a:solidFill>
                <a:latin typeface="Menlo"/>
              </a:rPr>
              <a:t>**NN features**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INPUT_DIM=1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HIDDEN_LAYERS=3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HIDDEN_DIMS=100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OUTPUT_DIM=3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ACTIVATION_FN=</a:t>
            </a:r>
            <a:r>
              <a:rPr lang="en-US" sz="1400" noProof="0" err="1">
                <a:solidFill>
                  <a:schemeClr val="bg2"/>
                </a:solidFill>
                <a:latin typeface="Menlo"/>
              </a:rPr>
              <a:t>nn.Tanh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LEARNING_RATE=1e-3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***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SIMULATION_TIME=100.0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NUM_SAMPLES=120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BATCH_SIZE=32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EPOCHS=10000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EPOCH_INTERVAL=500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PATIENCE=500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split 60% train, 20% validation, 20% test</a:t>
            </a:r>
            <a:endParaRPr lang="en-US" sz="1400" noProof="0">
              <a:solidFill>
                <a:schemeClr val="bg2"/>
              </a:solidFill>
            </a:endParaRPr>
          </a:p>
          <a:p>
            <a:r>
              <a:rPr lang="en-US" sz="1400" noProof="0">
                <a:solidFill>
                  <a:schemeClr val="bg2"/>
                </a:solidFill>
                <a:latin typeface="Menlo"/>
              </a:rPr>
              <a:t>* noise with standard   deviation 0.1 in synthetic data</a:t>
            </a:r>
            <a:endParaRPr lang="en-US" sz="1400" noProof="0">
              <a:solidFill>
                <a:schemeClr val="bg2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311475-AFA5-C59B-89C6-A43E60F4E6A8}"/>
              </a:ext>
            </a:extLst>
          </p:cNvPr>
          <p:cNvSpPr txBox="1"/>
          <p:nvPr/>
        </p:nvSpPr>
        <p:spPr>
          <a:xfrm>
            <a:off x="2628288" y="4180813"/>
            <a:ext cx="3427778" cy="26745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1400" b="1" noProof="0">
                <a:solidFill>
                  <a:schemeClr val="bg2"/>
                </a:solidFill>
                <a:latin typeface="Menlo"/>
              </a:rPr>
              <a:t>**Collocation and </a:t>
            </a:r>
            <a:r>
              <a:rPr lang="en-US" sz="1400" b="1" noProof="0" err="1">
                <a:solidFill>
                  <a:schemeClr val="bg2"/>
                </a:solidFill>
                <a:latin typeface="Menlo"/>
              </a:rPr>
              <a:t>ic</a:t>
            </a:r>
            <a:r>
              <a:rPr lang="en-US" sz="1400" b="1" noProof="0">
                <a:solidFill>
                  <a:schemeClr val="bg2"/>
                </a:solidFill>
                <a:latin typeface="Menlo"/>
              </a:rPr>
              <a:t> points**</a:t>
            </a:r>
            <a:endParaRPr lang="en-US" sz="1400" noProof="0">
              <a:solidFill>
                <a:schemeClr val="bg2"/>
              </a:solidFill>
              <a:latin typeface="Menlo"/>
            </a:endParaRP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1400" noProof="0">
                <a:solidFill>
                  <a:schemeClr val="bg2"/>
                </a:solidFill>
                <a:latin typeface="Menlo"/>
              </a:rPr>
              <a:t>* </a:t>
            </a:r>
            <a:r>
              <a:rPr lang="en-US" sz="1400" noProof="0" err="1">
                <a:solidFill>
                  <a:schemeClr val="bg2"/>
                </a:solidFill>
                <a:latin typeface="Menlo"/>
              </a:rPr>
              <a:t>N_f</a:t>
            </a:r>
            <a:r>
              <a:rPr lang="en-US" sz="1400" noProof="0">
                <a:solidFill>
                  <a:schemeClr val="bg2"/>
                </a:solidFill>
                <a:latin typeface="Menlo"/>
              </a:rPr>
              <a:t>=2000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1400" noProof="0">
                <a:solidFill>
                  <a:schemeClr val="bg2"/>
                </a:solidFill>
                <a:latin typeface="Menlo"/>
              </a:rPr>
              <a:t>* </a:t>
            </a:r>
            <a:r>
              <a:rPr lang="en-US" sz="1400" noProof="0" err="1">
                <a:solidFill>
                  <a:schemeClr val="bg2"/>
                </a:solidFill>
                <a:latin typeface="Menlo"/>
              </a:rPr>
              <a:t>N_ic</a:t>
            </a:r>
            <a:r>
              <a:rPr lang="en-US" sz="1400" noProof="0">
                <a:solidFill>
                  <a:schemeClr val="bg2"/>
                </a:solidFill>
                <a:latin typeface="Menlo"/>
              </a:rPr>
              <a:t>=5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1400" noProof="0">
                <a:solidFill>
                  <a:schemeClr val="bg2"/>
                </a:solidFill>
                <a:latin typeface="Menlo"/>
              </a:rPr>
              <a:t>* </a:t>
            </a:r>
            <a:r>
              <a:rPr lang="en-US" sz="1400" noProof="0" err="1">
                <a:solidFill>
                  <a:schemeClr val="bg2"/>
                </a:solidFill>
                <a:latin typeface="Menlo"/>
              </a:rPr>
              <a:t>dense_until</a:t>
            </a:r>
            <a:r>
              <a:rPr lang="en-US" sz="1400" noProof="0">
                <a:solidFill>
                  <a:schemeClr val="bg2"/>
                </a:solidFill>
                <a:latin typeface="Menlo"/>
              </a:rPr>
              <a:t>=30.0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1400" noProof="0">
                <a:solidFill>
                  <a:schemeClr val="bg2"/>
                </a:solidFill>
                <a:latin typeface="Menlo"/>
              </a:rPr>
              <a:t>* </a:t>
            </a:r>
            <a:r>
              <a:rPr lang="en-US" sz="1400" noProof="0" err="1">
                <a:solidFill>
                  <a:schemeClr val="bg2"/>
                </a:solidFill>
                <a:latin typeface="Menlo"/>
              </a:rPr>
              <a:t>dense_frac</a:t>
            </a:r>
            <a:r>
              <a:rPr lang="en-US" sz="1400" noProof="0">
                <a:solidFill>
                  <a:schemeClr val="bg2"/>
                </a:solidFill>
                <a:latin typeface="Menlo"/>
              </a:rPr>
              <a:t>=0.6 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r>
              <a:rPr lang="en-US" sz="1400" noProof="0">
                <a:solidFill>
                  <a:schemeClr val="bg2"/>
                </a:solidFill>
                <a:latin typeface="Menlo"/>
              </a:rPr>
              <a:t>* </a:t>
            </a:r>
            <a:r>
              <a:rPr lang="en-US" sz="1400" noProof="0" err="1">
                <a:solidFill>
                  <a:schemeClr val="bg2"/>
                </a:solidFill>
                <a:latin typeface="Menlo"/>
              </a:rPr>
              <a:t>ic_span</a:t>
            </a:r>
            <a:r>
              <a:rPr lang="en-US" sz="1400" noProof="0">
                <a:solidFill>
                  <a:schemeClr val="bg2"/>
                </a:solidFill>
                <a:latin typeface="Menlo"/>
              </a:rPr>
              <a:t>=0.5 </a:t>
            </a:r>
          </a:p>
          <a:p>
            <a:pPr>
              <a:spcBef>
                <a:spcPct val="20000"/>
              </a:spcBef>
              <a:spcAft>
                <a:spcPts val="600"/>
              </a:spcAft>
            </a:pPr>
            <a:endParaRPr lang="en-US" sz="1400" b="1" noProof="0">
              <a:solidFill>
                <a:schemeClr val="bg2"/>
              </a:solidFill>
              <a:latin typeface="Menlo"/>
            </a:endParaRPr>
          </a:p>
          <a:p>
            <a:pPr algn="l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8006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2">
                <a:lumMod val="20000"/>
                <a:lumOff val="80000"/>
              </a:schemeClr>
            </a:gs>
            <a:gs pos="51000">
              <a:schemeClr val="bg2">
                <a:lumMod val="40000"/>
                <a:lumOff val="60000"/>
              </a:schemeClr>
            </a:gs>
          </a:gsLst>
          <a:lin ang="7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C18985-2336-CAC0-36A1-CE5D385A1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21889D-68D0-E2A2-60C6-2F98D3E40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8089424" cy="426232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>
                <a:solidFill>
                  <a:schemeClr val="bg2">
                    <a:lumMod val="75000"/>
                  </a:schemeClr>
                </a:solidFill>
              </a:rPr>
              <a:t>SIR model - losses</a:t>
            </a:r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4B101B67-D554-755B-F784-4F0D99D4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14DBEA6-3BFD-71EE-693E-0A13587E09E9}"/>
                  </a:ext>
                </a:extLst>
              </p:cNvPr>
              <p:cNvSpPr txBox="1"/>
              <p:nvPr/>
            </p:nvSpPr>
            <p:spPr>
              <a:xfrm>
                <a:off x="5659574" y="1369630"/>
                <a:ext cx="3061066" cy="4651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1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it-IT" sz="210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it-IT" sz="210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1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it-IT" sz="21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it-IT" sz="210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it-IT" sz="210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it-IT" sz="210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1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1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100" b="0">
                  <a:solidFill>
                    <a:srgbClr val="0070C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  <a:p>
                <a:endParaRPr lang="it-IT" sz="2100" b="0">
                  <a:solidFill>
                    <a:srgbClr val="0070C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1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100" b="0">
                  <a:solidFill>
                    <a:srgbClr val="0070C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  <a:p>
                <a:endParaRPr lang="it-IT" sz="2100" b="0">
                  <a:solidFill>
                    <a:srgbClr val="0070C0"/>
                  </a:solidFill>
                  <a:latin typeface="Times" pitchFamily="2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1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100" b="0" i="1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14DBEA6-3BFD-71EE-693E-0A13587E0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574" y="1369630"/>
                <a:ext cx="3061066" cy="4651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F31142B-1E31-6F9D-287F-E1EC951EA660}"/>
                  </a:ext>
                </a:extLst>
              </p:cNvPr>
              <p:cNvSpPr txBox="1"/>
              <p:nvPr/>
            </p:nvSpPr>
            <p:spPr>
              <a:xfrm>
                <a:off x="630852" y="2678824"/>
                <a:ext cx="4413661" cy="23481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1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</m:e>
                        <m:sub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sz="21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sz="2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sz="21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sz="2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it-IT" sz="21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sz="2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sz="2100" b="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it-IT" sz="2100" b="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1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</m:e>
                        <m:sub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it-IT" sz="21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pinn</m:t>
                          </m:r>
                          <m:d>
                            <m:d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sz="21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100" b="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it-IT" sz="2100" b="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1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</m:e>
                        <m:sub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it-IT" sz="21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pinn</m:t>
                      </m:r>
                      <m:d>
                        <m:d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d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𝑖𝑐</m:t>
                          </m:r>
                        </m:sub>
                      </m:sSub>
                      <m:r>
                        <a:rPr lang="it-IT" sz="21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100" b="0" i="1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sz="21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1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  <m:r>
                            <a:rPr lang="it-IT" sz="21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21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loss</m:t>
                              </m:r>
                            </m:e>
                            <m:sub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sz="21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21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loss</m:t>
                              </m:r>
                            </m:e>
                            <m:sub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r>
                            <a:rPr lang="it-IT" sz="21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it-IT" sz="21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sz="21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loss</m:t>
                          </m:r>
                        </m:e>
                        <m:sub>
                          <m:r>
                            <a:rPr lang="it-IT" sz="21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𝑝h</m:t>
                          </m:r>
                        </m:sub>
                      </m:sSub>
                    </m:oMath>
                  </m:oMathPara>
                </a14:m>
                <a:endParaRPr lang="it-IT" sz="2100" b="0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EF31142B-1E31-6F9D-287F-E1EC951EA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52" y="2678824"/>
                <a:ext cx="4413661" cy="2348192"/>
              </a:xfrm>
              <a:prstGeom prst="rect">
                <a:avLst/>
              </a:prstGeom>
              <a:blipFill>
                <a:blip r:embed="rId4"/>
                <a:stretch>
                  <a:fillRect l="-2207" b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0115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2">
                <a:lumMod val="20000"/>
                <a:lumOff val="80000"/>
              </a:schemeClr>
            </a:gs>
            <a:gs pos="51000">
              <a:schemeClr val="bg2">
                <a:lumMod val="40000"/>
                <a:lumOff val="60000"/>
              </a:schemeClr>
            </a:gs>
          </a:gsLst>
          <a:lin ang="7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D8D636-5A2D-6F5A-74BE-21A453013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AF8B4-AF3F-8537-3249-B621C8BC2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8089424" cy="426232"/>
          </a:xfrm>
        </p:spPr>
        <p:txBody>
          <a:bodyPr>
            <a:normAutofit fontScale="90000"/>
          </a:bodyPr>
          <a:lstStyle/>
          <a:p>
            <a:pPr algn="ctr"/>
            <a:r>
              <a:rPr lang="en-US" noProof="0">
                <a:solidFill>
                  <a:schemeClr val="bg2">
                    <a:lumMod val="75000"/>
                  </a:schemeClr>
                </a:solidFill>
              </a:rPr>
              <a:t>SIR models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 -- A</a:t>
            </a:r>
            <a:r>
              <a:rPr lang="en-US" noProof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bg2">
                    <a:lumMod val="75000"/>
                  </a:schemeClr>
                </a:solidFill>
              </a:rPr>
              <a:t>COMPARISON</a:t>
            </a:r>
            <a:endParaRPr lang="en-US" noProof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29DD1CE1-3574-220E-2C4A-5E7CE0D2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6142628F-E787-715B-C7AE-2492C6DA6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80291"/>
              </p:ext>
            </p:extLst>
          </p:nvPr>
        </p:nvGraphicFramePr>
        <p:xfrm>
          <a:off x="532504" y="1223585"/>
          <a:ext cx="7920415" cy="515446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84083">
                  <a:extLst>
                    <a:ext uri="{9D8B030D-6E8A-4147-A177-3AD203B41FA5}">
                      <a16:colId xmlns:a16="http://schemas.microsoft.com/office/drawing/2014/main" val="3041700652"/>
                    </a:ext>
                  </a:extLst>
                </a:gridCol>
                <a:gridCol w="1584083">
                  <a:extLst>
                    <a:ext uri="{9D8B030D-6E8A-4147-A177-3AD203B41FA5}">
                      <a16:colId xmlns:a16="http://schemas.microsoft.com/office/drawing/2014/main" val="1119047460"/>
                    </a:ext>
                  </a:extLst>
                </a:gridCol>
                <a:gridCol w="1584083">
                  <a:extLst>
                    <a:ext uri="{9D8B030D-6E8A-4147-A177-3AD203B41FA5}">
                      <a16:colId xmlns:a16="http://schemas.microsoft.com/office/drawing/2014/main" val="1504434548"/>
                    </a:ext>
                  </a:extLst>
                </a:gridCol>
                <a:gridCol w="1584083">
                  <a:extLst>
                    <a:ext uri="{9D8B030D-6E8A-4147-A177-3AD203B41FA5}">
                      <a16:colId xmlns:a16="http://schemas.microsoft.com/office/drawing/2014/main" val="3045099476"/>
                    </a:ext>
                  </a:extLst>
                </a:gridCol>
                <a:gridCol w="1584083">
                  <a:extLst>
                    <a:ext uri="{9D8B030D-6E8A-4147-A177-3AD203B41FA5}">
                      <a16:colId xmlns:a16="http://schemas.microsoft.com/office/drawing/2014/main" val="3338692831"/>
                    </a:ext>
                  </a:extLst>
                </a:gridCol>
              </a:tblGrid>
              <a:tr h="848013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rgbClr val="000000"/>
                          </a:solidFill>
                        </a:rPr>
                        <a:t>Activation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rgbClr val="000000"/>
                          </a:solidFill>
                        </a:rPr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rgbClr val="000000"/>
                          </a:solidFill>
                        </a:rPr>
                        <a:t>Loss parameters</a:t>
                      </a:r>
                    </a:p>
                    <a:p>
                      <a:pPr lvl="0">
                        <a:buNone/>
                      </a:pPr>
                      <a:r>
                        <a:rPr lang="en-US" noProof="0">
                          <a:solidFill>
                            <a:srgbClr val="000000"/>
                          </a:solidFill>
                        </a:rPr>
                        <a:t>(λd,λic,λph)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rgbClr val="000000"/>
                          </a:solidFill>
                        </a:rPr>
                        <a:t>Best epoch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rgbClr val="000000"/>
                          </a:solidFill>
                        </a:rPr>
                        <a:t>Best validation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31694"/>
                  </a:ext>
                </a:extLst>
              </a:tr>
              <a:tr h="848013">
                <a:tc>
                  <a:txBody>
                    <a:bodyPr/>
                    <a:lstStyle/>
                    <a:p>
                      <a:r>
                        <a:rPr lang="en-US" noProof="0"/>
                        <a:t>Tanh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1e-3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(1,1,1)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1750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6e-3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960208"/>
                  </a:ext>
                </a:extLst>
              </a:tr>
              <a:tr h="848013">
                <a:tc>
                  <a:txBody>
                    <a:bodyPr/>
                    <a:lstStyle/>
                    <a:p>
                      <a:r>
                        <a:rPr lang="en-US" noProof="0"/>
                        <a:t>Tanh</a:t>
                      </a:r>
                    </a:p>
                    <a:p>
                      <a:pPr lvl="0">
                        <a:buNone/>
                      </a:pPr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1e-3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(1,0.8,0.8)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2671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6e-3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088936"/>
                  </a:ext>
                </a:extLst>
              </a:tr>
              <a:tr h="848013">
                <a:tc>
                  <a:txBody>
                    <a:bodyPr/>
                    <a:lstStyle/>
                    <a:p>
                      <a:r>
                        <a:rPr lang="en-US" noProof="0"/>
                        <a:t>Sigmoid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1e-3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(1,1,1)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3652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750875"/>
                  </a:ext>
                </a:extLst>
              </a:tr>
              <a:tr h="848013">
                <a:tc>
                  <a:txBody>
                    <a:bodyPr/>
                    <a:lstStyle/>
                    <a:p>
                      <a:r>
                        <a:rPr lang="en-US" noProof="0" err="1"/>
                        <a:t>Selu</a:t>
                      </a:r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1e-4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(1,1,1)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8e-3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13061"/>
                  </a:ext>
                </a:extLst>
              </a:tr>
              <a:tr h="8480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noProof="0"/>
                        <a:t>PAPER</a:t>
                      </a:r>
                    </a:p>
                    <a:p>
                      <a:pPr lvl="0">
                        <a:buNone/>
                      </a:pPr>
                      <a:r>
                        <a:rPr lang="en-US" noProof="0"/>
                        <a:t>Tanh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noProof="0"/>
                        <a:t>1e-4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noProof="0"/>
                        <a:t>(0.7,/,0.3)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noProof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noProof="0"/>
                        <a:t>8e-4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32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836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2">
                <a:lumMod val="20000"/>
                <a:lumOff val="80000"/>
              </a:schemeClr>
            </a:gs>
            <a:gs pos="51000">
              <a:schemeClr val="bg2">
                <a:lumMod val="40000"/>
                <a:lumOff val="60000"/>
              </a:schemeClr>
            </a:gs>
          </a:gsLst>
          <a:lin ang="7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19049-9126-6FA5-4EF7-E5BE11417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B5F5A6-89AE-91C1-D22E-B004066B9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2" y="4249269"/>
            <a:ext cx="1383691" cy="853684"/>
          </a:xfrm>
        </p:spPr>
        <p:txBody>
          <a:bodyPr/>
          <a:lstStyle/>
          <a:p>
            <a:r>
              <a:rPr lang="en-US" noProof="0"/>
              <a:t>training</a:t>
            </a:r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D08C9736-7C31-FEDF-4CBF-D78C387BD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testo, schermat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EA41E630-855D-1FA9-3616-4576E7E1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35" y="4256198"/>
            <a:ext cx="4107466" cy="2599766"/>
          </a:xfrm>
          <a:prstGeom prst="rect">
            <a:avLst/>
          </a:prstGeom>
        </p:spPr>
      </p:pic>
      <p:pic>
        <p:nvPicPr>
          <p:cNvPr id="7" name="Immagine 6" descr="Immagine che contiene testo, diagramm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7A878E77-F26B-6928-6860-181228875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" y="0"/>
            <a:ext cx="5026756" cy="4254161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F7A16CBE-E5CE-4B5C-43EF-987AFE197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535" y="2037"/>
            <a:ext cx="4107466" cy="2722012"/>
          </a:xfrm>
          <a:prstGeom prst="rect">
            <a:avLst/>
          </a:prstGeom>
        </p:spPr>
      </p:pic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D243F505-ACFB-12EB-5D72-4219A6559B0E}"/>
              </a:ext>
            </a:extLst>
          </p:cNvPr>
          <p:cNvSpPr txBox="1">
            <a:spLocks/>
          </p:cNvSpPr>
          <p:nvPr/>
        </p:nvSpPr>
        <p:spPr>
          <a:xfrm>
            <a:off x="6052399" y="2567979"/>
            <a:ext cx="1383691" cy="853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121350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2">
                <a:lumMod val="20000"/>
                <a:lumOff val="80000"/>
              </a:schemeClr>
            </a:gs>
            <a:gs pos="51000">
              <a:schemeClr val="bg2">
                <a:lumMod val="40000"/>
                <a:lumOff val="60000"/>
              </a:schemeClr>
            </a:gs>
          </a:gsLst>
          <a:lin ang="7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A76681-6E8C-679D-3C1A-CBD3DC487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38C3A8-7A2B-2D0F-0CB1-9F1034771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2281109"/>
            <a:ext cx="1383691" cy="4142102"/>
          </a:xfrm>
        </p:spPr>
        <p:txBody>
          <a:bodyPr/>
          <a:lstStyle/>
          <a:p>
            <a:endParaRPr lang="en-US" noProof="0"/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3DD8C8CF-67CD-878E-BF1C-250F5E611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FA56119-9EA3-B6FB-09D7-360CB183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8" name="Immagine 7" descr="Immagine che contiene testo, diagramm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BF9124F8-7898-C5A3-3A19-0C3BA6980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53"/>
            <a:ext cx="9144000" cy="2363454"/>
          </a:xfrm>
          <a:prstGeom prst="rect">
            <a:avLst/>
          </a:prstGeom>
        </p:spPr>
      </p:pic>
      <p:pic>
        <p:nvPicPr>
          <p:cNvPr id="10" name="Immagine 9" descr="Immagine che contiene testo, schermata, Diagramm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8B344181-ADD1-306B-E25B-B0E961A55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378" y="2642473"/>
            <a:ext cx="5241246" cy="33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36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40000"/>
                <a:lumOff val="60000"/>
              </a:schemeClr>
            </a:gs>
            <a:gs pos="94000">
              <a:schemeClr val="tx1">
                <a:lumMod val="9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65A4E4-E10C-4AF1-4D40-87DB6CF7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381000"/>
            <a:ext cx="8077200" cy="756920"/>
          </a:xfrm>
        </p:spPr>
        <p:txBody>
          <a:bodyPr>
            <a:normAutofit/>
          </a:bodyPr>
          <a:lstStyle/>
          <a:p>
            <a:pPr algn="ctr"/>
            <a:r>
              <a:rPr lang="en-US" sz="2400" noProof="0">
                <a:solidFill>
                  <a:schemeClr val="bg2"/>
                </a:solidFill>
              </a:rPr>
              <a:t>GENE EXPRESSION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83B588E6-B693-4961-AE81-2556D0F745C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41883" y="987552"/>
                <a:ext cx="8616922" cy="5489448"/>
              </a:xfrm>
            </p:spPr>
            <p:txBody>
              <a:bodyPr>
                <a:normAutofit/>
              </a:bodyPr>
              <a:lstStyle/>
              <a:p>
                <a:r>
                  <a:rPr lang="en-US" noProof="0"/>
                  <a:t>Gene expression can be described by a system of ODEs where </a:t>
                </a:r>
                <a:r>
                  <a:rPr lang="en-US" b="1" noProof="0"/>
                  <a:t>mRNA (M)</a:t>
                </a:r>
                <a:r>
                  <a:rPr lang="en-US" noProof="0"/>
                  <a:t> is produced by transcription and degraded, while </a:t>
                </a:r>
                <a:r>
                  <a:rPr lang="en-US" b="1" noProof="0"/>
                  <a:t>Protein (P)</a:t>
                </a:r>
                <a:r>
                  <a:rPr lang="en-US" noProof="0"/>
                  <a:t> is produced by translation and degrade: 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noProof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0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i="0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0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  <m:r>
                                <a:rPr lang="en-US" i="0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en-US" i="0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en-US" i="0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noProof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0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0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i="1" baseline="-25000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noProof="0">
                    <a:solidFill>
                      <a:schemeClr val="bg2"/>
                    </a:solidFill>
                  </a:rPr>
                  <a:t>          , where:</a:t>
                </a:r>
              </a:p>
              <a:p>
                <a:r>
                  <a:rPr lang="en-US" noProof="0">
                    <a:solidFill>
                      <a:schemeClr val="bg2"/>
                    </a:solidFill>
                  </a:rPr>
                  <a:t>Variables:                                                             </a:t>
                </a:r>
              </a:p>
              <a:p>
                <a:pPr marL="285750" indent="-28575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en-US" b="1" i="1" noProof="0">
                    <a:solidFill>
                      <a:schemeClr val="bg2"/>
                    </a:solidFill>
                  </a:rPr>
                  <a:t>M</a:t>
                </a:r>
                <a:r>
                  <a:rPr lang="en-US" noProof="0">
                    <a:solidFill>
                      <a:schemeClr val="bg2"/>
                    </a:solidFill>
                  </a:rPr>
                  <a:t>: mRNA concentration </a:t>
                </a:r>
              </a:p>
              <a:p>
                <a:pPr marL="285750" indent="-285750">
                  <a:buClr>
                    <a:schemeClr val="bg2"/>
                  </a:buClr>
                  <a:buFont typeface="Arial" panose="020B0604020202020204" pitchFamily="34" charset="0"/>
                  <a:buChar char="•"/>
                </a:pPr>
                <a:r>
                  <a:rPr lang="en-US" b="1" i="1" noProof="0">
                    <a:solidFill>
                      <a:schemeClr val="bg2"/>
                    </a:solidFill>
                  </a:rPr>
                  <a:t>P</a:t>
                </a:r>
                <a:r>
                  <a:rPr lang="en-US" noProof="0">
                    <a:solidFill>
                      <a:schemeClr val="bg2"/>
                    </a:solidFill>
                  </a:rPr>
                  <a:t>: Protein concentration </a:t>
                </a:r>
              </a:p>
              <a:p>
                <a:endParaRPr lang="en-US" noProof="0">
                  <a:solidFill>
                    <a:schemeClr val="bg2"/>
                  </a:solidFill>
                </a:endParaRPr>
              </a:p>
              <a:p>
                <a:r>
                  <a:rPr lang="en-US" b="1" noProof="0">
                    <a:solidFill>
                      <a:schemeClr val="bg2"/>
                    </a:solidFill>
                  </a:rPr>
                  <a:t>Goal</a:t>
                </a:r>
                <a:r>
                  <a:rPr lang="en-US" noProof="0">
                    <a:solidFill>
                      <a:schemeClr val="bg2"/>
                    </a:solidFill>
                  </a:rPr>
                  <a:t>: Use Physics-Informed Neural Networks (PINN) to:</a:t>
                </a:r>
              </a:p>
              <a:p>
                <a:pPr marL="342900" indent="-342900">
                  <a:buClr>
                    <a:schemeClr val="bg2"/>
                  </a:buClr>
                  <a:buFont typeface="+mj-lt"/>
                  <a:buAutoNum type="arabicPeriod"/>
                </a:pPr>
                <a:r>
                  <a:rPr lang="en-US" noProof="0">
                    <a:solidFill>
                      <a:schemeClr val="bg2"/>
                    </a:solidFill>
                  </a:rPr>
                  <a:t>Learn trajectories (</a:t>
                </a:r>
                <a:r>
                  <a:rPr lang="en-US" i="1" noProof="0">
                    <a:solidFill>
                      <a:schemeClr val="bg2"/>
                    </a:solidFill>
                  </a:rPr>
                  <a:t>M(t),P(t)</a:t>
                </a:r>
                <a:r>
                  <a:rPr lang="en-US" noProof="0">
                    <a:solidFill>
                      <a:schemeClr val="bg2"/>
                    </a:solidFill>
                  </a:rPr>
                  <a:t>)</a:t>
                </a:r>
                <a:r>
                  <a:rPr lang="en-US" i="1" noProof="0">
                    <a:solidFill>
                      <a:schemeClr val="bg2"/>
                    </a:solidFill>
                  </a:rPr>
                  <a:t> </a:t>
                </a:r>
                <a:r>
                  <a:rPr lang="en-US" noProof="0">
                    <a:solidFill>
                      <a:schemeClr val="bg2"/>
                    </a:solidFill>
                  </a:rPr>
                  <a:t>from noisy/sparse data (Forward problem)</a:t>
                </a:r>
              </a:p>
              <a:p>
                <a:pPr marL="342900" indent="-342900">
                  <a:buClr>
                    <a:schemeClr val="bg2"/>
                  </a:buClr>
                  <a:buFont typeface="+mj-lt"/>
                  <a:buAutoNum type="arabicPeriod"/>
                </a:pPr>
                <a:r>
                  <a:rPr lang="en-US" noProof="0">
                    <a:solidFill>
                      <a:schemeClr val="bg2"/>
                    </a:solidFill>
                  </a:rPr>
                  <a:t>Estimate unknown parameters (Inverse problems)</a:t>
                </a:r>
              </a:p>
            </p:txBody>
          </p:sp>
        </mc:Choice>
        <mc:Fallback xmlns="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83B588E6-B693-4961-AE81-2556D0F745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41883" y="987552"/>
                <a:ext cx="8616922" cy="5489448"/>
              </a:xfrm>
              <a:blipFill>
                <a:blip r:embed="rId2"/>
                <a:stretch>
                  <a:fillRect l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AF815183-1410-4B41-6B14-E9634481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755B860-256F-7067-3DBB-45C20787D4F8}"/>
                  </a:ext>
                </a:extLst>
              </p:cNvPr>
              <p:cNvSpPr txBox="1"/>
              <p:nvPr/>
            </p:nvSpPr>
            <p:spPr>
              <a:xfrm>
                <a:off x="4174620" y="3475300"/>
                <a:ext cx="4627497" cy="1225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noProof="0">
                    <a:solidFill>
                      <a:schemeClr val="bg2"/>
                    </a:solidFill>
                  </a:rPr>
                  <a:t>Parameters: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noProof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noProof="0">
                    <a:solidFill>
                      <a:schemeClr val="bg2"/>
                    </a:solidFill>
                  </a:rPr>
                  <a:t>: transcription/translation rates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b="1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b="1" noProof="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1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1" i="1" baseline="-25000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noProof="0">
                    <a:solidFill>
                      <a:schemeClr val="bg2"/>
                    </a:solidFill>
                  </a:rPr>
                  <a:t> </a:t>
                </a:r>
                <a:r>
                  <a:rPr lang="en-US" noProof="0">
                    <a:solidFill>
                      <a:schemeClr val="bg2"/>
                    </a:solidFill>
                  </a:rPr>
                  <a:t>: degradation rates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i="1" noProof="0">
                    <a:solidFill>
                      <a:schemeClr val="bg2"/>
                    </a:solidFill>
                  </a:rPr>
                  <a:t>PN</a:t>
                </a:r>
                <a:r>
                  <a:rPr lang="en-US" noProof="0">
                    <a:solidFill>
                      <a:schemeClr val="bg2"/>
                    </a:solidFill>
                  </a:rPr>
                  <a:t>: promoter copy number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755B860-256F-7067-3DBB-45C20787D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620" y="3475300"/>
                <a:ext cx="4627497" cy="1225207"/>
              </a:xfrm>
              <a:prstGeom prst="rect">
                <a:avLst/>
              </a:prstGeom>
              <a:blipFill>
                <a:blip r:embed="rId4"/>
                <a:stretch>
                  <a:fillRect l="-1186" t="-2488" b="-6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912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40000"/>
                <a:lumOff val="60000"/>
              </a:schemeClr>
            </a:gs>
            <a:gs pos="94000">
              <a:schemeClr val="tx1">
                <a:lumMod val="95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3E817-7ECE-218F-9DF0-307C60FDC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7EB96-832C-76A0-7C25-D87A21FB9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83" y="3052853"/>
            <a:ext cx="8077200" cy="7569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2"/>
                </a:solidFill>
              </a:rPr>
              <a:t>RITA</a:t>
            </a:r>
            <a:br>
              <a:rPr lang="en-US" sz="2400" dirty="0">
                <a:solidFill>
                  <a:schemeClr val="bg2"/>
                </a:solidFill>
              </a:rPr>
            </a:br>
            <a:endParaRPr lang="en-US" sz="2400" noProof="0">
              <a:solidFill>
                <a:schemeClr val="bg2"/>
              </a:solidFill>
            </a:endParaRPr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20EFB09E-99DF-E59D-353E-E48AD762E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7019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40000"/>
                <a:lumOff val="60000"/>
              </a:schemeClr>
            </a:gs>
            <a:gs pos="94000">
              <a:schemeClr val="tx1">
                <a:lumMod val="95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C1DCF-2173-D58A-2196-63D743C9B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F3DD6-0A5E-286A-7514-AA2F63A2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739815"/>
          </a:xfrm>
        </p:spPr>
        <p:txBody>
          <a:bodyPr/>
          <a:lstStyle/>
          <a:p>
            <a:pPr algn="ctr"/>
            <a:r>
              <a:rPr lang="en-US" noProof="0">
                <a:solidFill>
                  <a:schemeClr val="bg2"/>
                </a:solidFill>
              </a:rPr>
              <a:t>S</a:t>
            </a:r>
            <a:r>
              <a:rPr lang="en-US" cap="none" noProof="0">
                <a:solidFill>
                  <a:schemeClr val="bg2"/>
                </a:solidFill>
              </a:rPr>
              <a:t>ynthetic Data and PINN Setup </a:t>
            </a:r>
            <a:endParaRPr lang="en-US" noProof="0">
              <a:solidFill>
                <a:schemeClr val="bg2"/>
              </a:solidFill>
            </a:endParaRPr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37DD79E9-516D-8F67-1480-2E953287D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CC602070-1B24-C9DB-98EA-B0236630FF5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316230" y="1492515"/>
                <a:ext cx="8511540" cy="42687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sz="1800" b="1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Synthetic data generation:</a:t>
                </a:r>
                <a:endParaRPr kumimoji="0" lang="en-US" sz="1800" b="0" i="0" u="none" strike="noStrike" cap="none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  <a:p>
                <a:pPr marL="742950" lvl="1" indent="-2857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en-US" b="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Ground truth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noProof="0">
                    <a:solidFill>
                      <a:schemeClr val="bg2"/>
                    </a:solidFill>
                  </a:rPr>
                  <a:t>= 0.6,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0" lang="en-US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= 0.9,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noProof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noProof="0">
                    <a:solidFill>
                      <a:schemeClr val="bg2"/>
                    </a:solidFill>
                  </a:rPr>
                  <a:t>= 0.4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baseline="-25000" noProof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noProof="0">
                    <a:solidFill>
                      <a:schemeClr val="bg2"/>
                    </a:solidFill>
                  </a:rPr>
                  <a:t>= 0.5, </a:t>
                </a:r>
                <a:r>
                  <a:rPr lang="en-US" i="1" noProof="0">
                    <a:solidFill>
                      <a:schemeClr val="bg2"/>
                    </a:solidFill>
                  </a:rPr>
                  <a:t>PN</a:t>
                </a:r>
                <a:r>
                  <a:rPr lang="en-US" noProof="0">
                    <a:solidFill>
                      <a:schemeClr val="bg2"/>
                    </a:solidFill>
                  </a:rPr>
                  <a:t>=50, M</a:t>
                </a:r>
                <a:r>
                  <a:rPr lang="en-US" baseline="-25000" noProof="0">
                    <a:solidFill>
                      <a:schemeClr val="bg2"/>
                    </a:solidFill>
                  </a:rPr>
                  <a:t>0</a:t>
                </a:r>
                <a:r>
                  <a:rPr lang="en-US" noProof="0">
                    <a:solidFill>
                      <a:schemeClr val="bg2"/>
                    </a:solidFill>
                  </a:rPr>
                  <a:t>=P</a:t>
                </a:r>
                <a:r>
                  <a:rPr lang="en-US" baseline="-25000" noProof="0">
                    <a:solidFill>
                      <a:schemeClr val="bg2"/>
                    </a:solidFill>
                  </a:rPr>
                  <a:t>0</a:t>
                </a:r>
                <a:r>
                  <a:rPr lang="en-US" noProof="0">
                    <a:solidFill>
                      <a:schemeClr val="bg2"/>
                    </a:solidFill>
                  </a:rPr>
                  <a:t>=1</a:t>
                </a:r>
              </a:p>
              <a:p>
                <a:pPr marL="742950" lvl="1" indent="-2857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en-US" b="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Simulated with RK4, final time T=50, 400 points.</a:t>
                </a:r>
              </a:p>
              <a:p>
                <a:pPr marL="742950" lvl="1" indent="-2857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en-US" b="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Observations: </a:t>
                </a:r>
                <a:r>
                  <a:rPr kumimoji="0" lang="en-US" b="1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25% randomly sampled</a:t>
                </a:r>
                <a:r>
                  <a:rPr kumimoji="0" lang="en-US" b="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, with Gaussian noise σ=0.02</a:t>
                </a:r>
              </a:p>
              <a:p>
                <a:pPr marL="742950" lvl="1" indent="-2857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en-US" b="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Split: </a:t>
                </a:r>
                <a:r>
                  <a:rPr kumimoji="0" lang="en-US" b="1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60% train, 20% validation, 20% test</a:t>
                </a:r>
                <a:endParaRPr kumimoji="0" lang="en-US" b="0" i="0" u="none" strike="noStrike" cap="none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  <a:p>
                <a:pPr marL="742950" lvl="1" indent="-2857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2"/>
                    </a:solidFill>
                  </a:rPr>
                  <a:t>Time normalization to [0,1]</a:t>
                </a:r>
              </a:p>
              <a:p>
                <a:pPr lvl="1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b="0" i="0" u="none" strike="noStrike" cap="none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sz="1800" b="1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PINN architecture:</a:t>
                </a:r>
                <a:endParaRPr kumimoji="0" lang="en-US" sz="1800" b="0" i="0" u="none" strike="noStrike" cap="none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  <a:p>
                <a:pPr marL="742950" lvl="1" indent="-2857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en-US" b="1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MLP</a:t>
                </a:r>
                <a:r>
                  <a:rPr kumimoji="0" lang="en-US" b="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 with input 1D, 2 hidden layers, 128 neurons each, output 2D</a:t>
                </a:r>
              </a:p>
              <a:p>
                <a:pPr marL="742950" lvl="1" indent="-2857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en-US" b="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Activation: </a:t>
                </a:r>
                <a:r>
                  <a:rPr kumimoji="0" lang="en-US" b="1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GELU</a:t>
                </a:r>
              </a:p>
              <a:p>
                <a:pPr marL="742950" lvl="1" indent="-2857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bg2"/>
                    </a:solidFill>
                  </a:rPr>
                  <a:t>Output: </a:t>
                </a:r>
                <a:r>
                  <a:rPr lang="en-US" i="1">
                    <a:solidFill>
                      <a:schemeClr val="bg2"/>
                    </a:solidFill>
                  </a:rPr>
                  <a:t>[M(t),P(t)]</a:t>
                </a:r>
                <a:endParaRPr kumimoji="0" lang="en-US" i="1" u="none" strike="noStrike" cap="none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  <a:p>
                <a:pPr marL="742950" lvl="1" indent="-2857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en-US" b="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Positivity enforced via </a:t>
                </a:r>
                <a:r>
                  <a:rPr kumimoji="0" lang="en-US" b="1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Softplus</a:t>
                </a:r>
                <a:endParaRPr lang="en-US">
                  <a:solidFill>
                    <a:schemeClr val="bg2"/>
                  </a:solidFill>
                </a:endParaRPr>
              </a:p>
              <a:p>
                <a:pPr marL="742950" lvl="1" indent="-28575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kumimoji="0" lang="en-US" b="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Xavier initialization for the weights</a:t>
                </a: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sz="1800" b="0" i="0" u="none" strike="noStrike" cap="none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CC602070-1B24-C9DB-98EA-B0236630FF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316230" y="1492515"/>
                <a:ext cx="8511540" cy="4268733"/>
              </a:xfrm>
              <a:prstGeom prst="rect">
                <a:avLst/>
              </a:prstGeom>
              <a:blipFill>
                <a:blip r:embed="rId3"/>
                <a:stretch>
                  <a:fillRect l="-64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2999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40000"/>
                <a:lumOff val="60000"/>
              </a:schemeClr>
            </a:gs>
            <a:gs pos="94000">
              <a:schemeClr val="tx1">
                <a:lumMod val="95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B2AE3-113D-1238-0C78-8F3B3307D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C5ED13-10EC-616D-279A-AADC6448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739815"/>
          </a:xfrm>
        </p:spPr>
        <p:txBody>
          <a:bodyPr/>
          <a:lstStyle/>
          <a:p>
            <a:pPr algn="ctr"/>
            <a:r>
              <a:rPr lang="en-US" cap="none">
                <a:solidFill>
                  <a:schemeClr val="bg2"/>
                </a:solidFill>
              </a:rPr>
              <a:t>Training</a:t>
            </a:r>
            <a:endParaRPr lang="en-US" cap="none" noProof="0">
              <a:solidFill>
                <a:schemeClr val="bg2"/>
              </a:solidFill>
            </a:endParaRPr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12BEE14E-1D7A-69B2-AF20-0F7D2732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B0A37B9E-DAE9-1CD4-9626-0FFE80E3FC4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434340" y="1532307"/>
                <a:ext cx="8511540" cy="3746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en-US" sz="180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Combined </a:t>
                </a:r>
                <a:r>
                  <a:rPr kumimoji="0" lang="en-US" sz="1800" b="1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Loss</a:t>
                </a:r>
                <a:r>
                  <a:rPr kumimoji="0" lang="en-US" sz="180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 with physics, initial conditions and data: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en-US" i="0" u="none" strike="noStrike" cap="none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𝐿</m:t>
                      </m:r>
                      <m:d>
                        <m:dPr>
                          <m:ctrlPr>
                            <a:rPr lang="en-US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r>
                            <a:rPr lang="en-US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𝜔</m:t>
                          </m:r>
                        </m:e>
                      </m:d>
                      <m:r>
                        <a:rPr lang="it-I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    </m:t>
                      </m:r>
                      <m:r>
                        <a:rPr lang="en-US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</m:t>
                      </m:r>
                      <m:r>
                        <a:rPr lang="en-US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i="1" baseline="-2500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𝑝h𝑦𝑠</m:t>
                      </m:r>
                      <m:d>
                        <m:dPr>
                          <m:ctrlPr>
                            <a:rPr lang="it-I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it-I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+mn-lt"/>
                                          <a:cs typeface="+mn-lt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it-IT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+</m:t>
                      </m:r>
                      <m:r>
                        <a:rPr lang="en-US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i="1" baseline="-25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𝐼𝐶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𝑁𝑁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aseline="30000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2</m:t>
                          </m:r>
                          <m:r>
                            <a:rPr lang="it-IT" b="0" i="0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+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it-I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𝑁𝑁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+mn-lt"/>
                                      <a:cs typeface="+mn-lt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aseline="300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2</m:t>
                          </m:r>
                          <m:r>
                            <a:rPr lang="it-IT" b="0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 </m:t>
                          </m:r>
                        </m:e>
                      </m:d>
                      <m:r>
                        <a:rPr lang="it-IT" b="0" i="0" baseline="3000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    </m:t>
                      </m:r>
                    </m:oMath>
                  </m:oMathPara>
                </a14:m>
                <a:endParaRPr lang="it-IT" b="0" i="0" baseline="30000" noProof="0">
                  <a:solidFill>
                    <a:schemeClr val="bg2"/>
                  </a:solidFill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it-IT" b="0" i="0" baseline="30000" noProof="0">
                  <a:solidFill>
                    <a:schemeClr val="bg2"/>
                  </a:solidFill>
                  <a:latin typeface="Cambria Math" panose="02040503050406030204" pitchFamily="18" charset="0"/>
                  <a:ea typeface="+mn-lt"/>
                  <a:cs typeface="+mn-lt"/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0" baseline="3000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 </m:t>
                      </m:r>
                      <m:r>
                        <a:rPr lang="en-US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+</m:t>
                      </m:r>
                      <m:r>
                        <a:rPr lang="en-US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𝜆</m:t>
                      </m:r>
                      <m:r>
                        <a:rPr lang="en-US" i="1" baseline="-2500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𝑑𝑎𝑡𝑎</m:t>
                      </m:r>
                      <m:r>
                        <a:rPr lang="it-I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(</m:t>
                      </m:r>
                      <m:d>
                        <m:dPr>
                          <m:begChr m:val="‖"/>
                          <m:endChr m:val="‖"/>
                          <m:ctrlPr>
                            <a:rPr lang="it-I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𝑁𝑁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baseline="30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  <m:r>
                        <a:rPr lang="it-IT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+</m:t>
                      </m:r>
                      <m:d>
                        <m:dPr>
                          <m:begChr m:val="‖"/>
                          <m:endChr m:val="‖"/>
                          <m:ctrlPr>
                            <a:rPr lang="it-I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𝑁𝑁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+mn-lt"/>
                                  <a:cs typeface="+mn-lt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baseline="300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2</m:t>
                      </m:r>
                      <m:r>
                        <a:rPr lang="it-IT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>
                  <a:solidFill>
                    <a:schemeClr val="bg2"/>
                  </a:solidFill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kumimoji="0" lang="en-US" sz="1800" b="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The </a:t>
                </a:r>
                <a:r>
                  <a:rPr kumimoji="0" lang="en-US" sz="1800" b="1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residuals</a:t>
                </a:r>
                <a:r>
                  <a:rPr kumimoji="0" lang="en-US" sz="1800" b="0" i="0" u="none" strike="noStrike" cap="none" normalizeH="0" baseline="0" noProof="0">
                    <a:ln>
                      <a:noFill/>
                    </a:ln>
                    <a:solidFill>
                      <a:schemeClr val="bg2"/>
                    </a:solidFill>
                    <a:effectLst/>
                  </a:rPr>
                  <a:t> are: </a:t>
                </a: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sz="1800" b="0" i="0" u="none" strike="noStrike" cap="none" normalizeH="0" baseline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  <a:p>
                <a:pPr algn="ctr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i="1">
                    <a:solidFill>
                      <a:schemeClr val="bg2"/>
                    </a:solidFill>
                  </a:rPr>
                  <a:t>R</a:t>
                </a:r>
                <a:r>
                  <a:rPr lang="en-US" i="1" baseline="-25000">
                    <a:solidFill>
                      <a:schemeClr val="bg2"/>
                    </a:solidFill>
                  </a:rPr>
                  <a:t>M</a:t>
                </a:r>
                <a:r>
                  <a:rPr lang="en-US">
                    <a:solidFill>
                      <a:schemeClr val="bg2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2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20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dM</m:t>
                        </m:r>
                        <m:r>
                          <a:rPr lang="it-IT" sz="1820" b="0" i="1" baseline="-250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num>
                      <m:den>
                        <m:r>
                          <a:rPr lang="en-US" sz="182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82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it-IT" sz="182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it-IT" sz="182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2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2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2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82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82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𝑃𝑁</m:t>
                        </m:r>
                        <m:r>
                          <a:rPr lang="en-US" sz="182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2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2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82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182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it-IT" sz="1820" b="0" i="1" baseline="-2500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e>
                    </m:d>
                  </m:oMath>
                </a14:m>
                <a:r>
                  <a:rPr lang="en-US" sz="2000" i="1">
                    <a:solidFill>
                      <a:schemeClr val="bg2"/>
                    </a:solidFill>
                  </a:rPr>
                  <a:t>        R</a:t>
                </a:r>
                <a:r>
                  <a:rPr lang="en-US" sz="2000" i="1" baseline="-25000">
                    <a:solidFill>
                      <a:schemeClr val="bg2"/>
                    </a:solidFill>
                  </a:rPr>
                  <a:t>P</a:t>
                </a:r>
                <a:r>
                  <a:rPr lang="en-US" sz="2000">
                    <a:solidFill>
                      <a:schemeClr val="bg2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2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it-IT" sz="182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it-IT" sz="1820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it-IT" sz="1820" i="1" baseline="-250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num>
                      <m:den>
                        <m:r>
                          <a:rPr lang="en-US" sz="182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82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it-IT" sz="182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it-IT" sz="182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2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2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it-IT" sz="182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82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82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𝑃𝑁</m:t>
                        </m:r>
                        <m:r>
                          <a:rPr lang="en-US" sz="182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2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2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it-IT" sz="182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it-IT" sz="182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sz="1820" i="1" baseline="-250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𝑁𝑁</m:t>
                        </m:r>
                      </m:e>
                    </m:d>
                  </m:oMath>
                </a14:m>
                <a:endParaRPr lang="en-US" sz="1820">
                  <a:solidFill>
                    <a:schemeClr val="bg2"/>
                  </a:solidFill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sz="1820" b="0" i="0" u="none" strike="noStrike" cap="none" normalizeH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1820" b="1">
                    <a:solidFill>
                      <a:schemeClr val="bg2"/>
                    </a:solidFill>
                  </a:rPr>
                  <a:t>Setup</a:t>
                </a:r>
                <a:r>
                  <a:rPr lang="en-US" sz="1820">
                    <a:solidFill>
                      <a:schemeClr val="bg2"/>
                    </a:solidFill>
                  </a:rPr>
                  <a:t>:</a:t>
                </a:r>
              </a:p>
              <a:p>
                <a:pPr marL="342900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The optimizer: Adam, learning rate=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2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2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20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sz="1820">
                  <a:solidFill>
                    <a:schemeClr val="bg2"/>
                  </a:solidFill>
                </a:endParaRPr>
              </a:p>
              <a:p>
                <a:pPr marL="342900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Early stopping with validation set</a:t>
                </a:r>
              </a:p>
            </p:txBody>
          </p:sp>
        </mc:Choice>
        <mc:Fallback xmlns="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B0A37B9E-DAE9-1CD4-9626-0FFE80E3F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434340" y="1532307"/>
                <a:ext cx="8511540" cy="3746347"/>
              </a:xfrm>
              <a:prstGeom prst="rect">
                <a:avLst/>
              </a:prstGeom>
              <a:blipFill>
                <a:blip r:embed="rId3"/>
                <a:stretch>
                  <a:fillRect l="-573" t="-325" b="-21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77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rgbClr val="0A314A"/>
            </a:gs>
            <a:gs pos="87000">
              <a:srgbClr val="06588E"/>
            </a:gs>
          </a:gsLst>
          <a:lin ang="6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asellaDiTesto 3"/>
          <p:cNvSpPr txBox="1"/>
          <p:nvPr/>
        </p:nvSpPr>
        <p:spPr>
          <a:xfrm>
            <a:off x="1167881" y="987748"/>
            <a:ext cx="705257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Numerical methods for ODEs and PDEs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CasellaDiTesto 5"/>
              <p:cNvSpPr txBox="1"/>
              <p:nvPr/>
            </p:nvSpPr>
            <p:spPr>
              <a:xfrm>
                <a:off x="613014" y="2418292"/>
                <a:ext cx="7461413" cy="36949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r>
                  <a:t>PDE</a:t>
                </a:r>
              </a:p>
              <a:p>
                <a:pPr marL="285750" indent="-285750">
                  <a:buSzPct val="100000"/>
                  <a:buFont typeface="Calibri"/>
                  <a:buChar char="-"/>
                  <a:defRPr>
                    <a:solidFill>
                      <a:srgbClr val="FFFFFF"/>
                    </a:solidFill>
                  </a:defRPr>
                </a:pPr>
                <a:r>
                  <a:t>Finite difference, finite element, finite volume...</a:t>
                </a:r>
              </a:p>
              <a:p>
                <a:pPr marL="285750" indent="-285750">
                  <a:buSzPct val="100000"/>
                  <a:buFont typeface="Calibri"/>
                  <a:buChar char="-"/>
                  <a:defRPr>
                    <a:solidFill>
                      <a:srgbClr val="FFFFFF"/>
                    </a:solidFill>
                  </a:defRPr>
                </a:pPr>
                <a:endParaRPr/>
              </a:p>
              <a:p>
                <a:pPr marL="285750" indent="-285750">
                  <a:buSzPct val="100000"/>
                  <a:buFont typeface="Calibri"/>
                  <a:buChar char="-"/>
                  <a:defRPr>
                    <a:solidFill>
                      <a:srgbClr val="FFFFFF"/>
                    </a:solidFill>
                  </a:defRPr>
                </a:pPr>
                <a:endParaRPr/>
              </a:p>
              <a:p>
                <a:pPr>
                  <a:defRPr>
                    <a:solidFill>
                      <a:srgbClr val="FFFFFF"/>
                    </a:solidFill>
                  </a:defRPr>
                </a:pPr>
                <a:r>
                  <a:t>ODE</a:t>
                </a:r>
              </a:p>
              <a:p>
                <a:pPr marL="285750" indent="-285750">
                  <a:buSzPct val="100000"/>
                  <a:buFont typeface="Calibri"/>
                  <a:buChar char="-"/>
                  <a:defRPr>
                    <a:solidFill>
                      <a:srgbClr val="FFFFFF"/>
                    </a:solidFill>
                  </a:defRPr>
                </a:pPr>
                <a:r>
                  <a:t>One/Multi Step Methods, Implicit/Explicit (Euler, RK, BDF…)</a:t>
                </a:r>
              </a:p>
              <a:p>
                <a:pPr marL="285750" indent="-285750">
                  <a:buSzPct val="100000"/>
                  <a:buFont typeface="Calibri"/>
                  <a:buChar char="-"/>
                  <a:defRPr>
                    <a:solidFill>
                      <a:srgbClr val="FFFFFF"/>
                    </a:solidFill>
                  </a:defRPr>
                </a:pPr>
                <a:endParaRPr/>
              </a:p>
              <a:p>
                <a:pPr marL="285750" indent="-285750">
                  <a:buSzPct val="100000"/>
                  <a:buFont typeface="Calibri"/>
                  <a:buChar char="-"/>
                  <a:defRPr>
                    <a:solidFill>
                      <a:srgbClr val="FFFFFF"/>
                    </a:solidFill>
                  </a:defRPr>
                </a:pPr>
                <a:r>
                  <a:t>INPUT: mesh of points </a:t>
                </a:r>
                <a14:m>
                  <m:oMath xmlns:m="http://schemas.openxmlformats.org/officeDocument/2006/math"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</a:t>
                </a:r>
              </a:p>
              <a:p>
                <a:pPr marL="285750" indent="-285750">
                  <a:buSzPct val="100000"/>
                  <a:buFont typeface="Calibri"/>
                  <a:buChar char="-"/>
                  <a:defRPr>
                    <a:solidFill>
                      <a:srgbClr val="FFFFFF"/>
                    </a:solidFill>
                  </a:defRPr>
                </a:pPr>
                <a:r>
                  <a:t>OUTPUT: approximation of the searched function in the mesh points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sz="2200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sz="2200" i="1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mc:Choice>
        <mc:Fallback xmlns="">
          <p:sp>
            <p:nvSpPr>
              <p:cNvPr id="20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14" y="2418292"/>
                <a:ext cx="7461413" cy="3694963"/>
              </a:xfrm>
              <a:prstGeom prst="rect">
                <a:avLst/>
              </a:prstGeom>
              <a:blipFill>
                <a:blip r:embed="rId2"/>
                <a:stretch>
                  <a:fillRect l="-1307" t="-9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883" y="5797668"/>
            <a:ext cx="1058398" cy="10583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0911379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40000"/>
                <a:lumOff val="60000"/>
              </a:schemeClr>
            </a:gs>
            <a:gs pos="94000">
              <a:schemeClr val="tx1">
                <a:lumMod val="95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E1E74-5F51-F432-261D-98F96428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5E19A0-4FD9-B5C5-9C68-5D88DC153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739815"/>
          </a:xfrm>
        </p:spPr>
        <p:txBody>
          <a:bodyPr/>
          <a:lstStyle/>
          <a:p>
            <a:pPr algn="ctr"/>
            <a:r>
              <a:rPr lang="en-US" cap="none">
                <a:solidFill>
                  <a:schemeClr val="bg2"/>
                </a:solidFill>
              </a:rPr>
              <a:t>Forward Problem - Learning trajectories</a:t>
            </a:r>
            <a:endParaRPr lang="en-US" cap="none" noProof="0">
              <a:solidFill>
                <a:schemeClr val="bg2"/>
              </a:solidFill>
            </a:endParaRPr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9F4136CD-55DE-6E0C-91F6-2BA731351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7814A2B1-1655-8456-2CB3-32729AD2BA4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230505" y="922718"/>
                <a:ext cx="5417820" cy="54343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sz="1820" b="0" i="0" u="none" strike="noStrike" cap="none" normalizeH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1820" b="1">
                    <a:solidFill>
                      <a:schemeClr val="bg2"/>
                    </a:solidFill>
                  </a:rPr>
                  <a:t>Setup:</a:t>
                </a:r>
              </a:p>
              <a:p>
                <a:pPr marL="342900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Parameters fixed to ground truth </a:t>
                </a:r>
              </a:p>
              <a:p>
                <a:pPr marL="342900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Network only learns trajectories from noisy sparse data</a:t>
                </a:r>
              </a:p>
              <a:p>
                <a:pPr marL="342900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Loss weights: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𝜆</m:t>
                    </m:r>
                    <m:r>
                      <a:rPr lang="en-US" sz="2000" i="1" baseline="-250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𝑑𝑎𝑡𝑎</m:t>
                    </m:r>
                  </m:oMath>
                </a14:m>
                <a:r>
                  <a:rPr lang="en-US" sz="1820">
                    <a:solidFill>
                      <a:schemeClr val="bg2"/>
                    </a:solidFill>
                  </a:rPr>
                  <a:t>=0.4,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𝜆</m:t>
                    </m:r>
                    <m:r>
                      <a:rPr lang="it-IT" i="1" baseline="-250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𝑝h𝑦𝑠</m:t>
                    </m:r>
                    <m:r>
                      <a:rPr lang="it-IT" i="1" baseline="-250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US" sz="1820">
                    <a:solidFill>
                      <a:schemeClr val="bg2"/>
                    </a:solidFill>
                  </a:rPr>
                  <a:t>=0.6,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𝜆</m:t>
                    </m:r>
                    <m:r>
                      <a:rPr lang="it-IT" sz="2000" b="0" i="1" baseline="-250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𝐼𝐶</m:t>
                    </m:r>
                  </m:oMath>
                </a14:m>
                <a:r>
                  <a:rPr lang="en-US" sz="1820">
                    <a:solidFill>
                      <a:schemeClr val="bg2"/>
                    </a:solidFill>
                  </a:rPr>
                  <a:t>=1</a:t>
                </a:r>
              </a:p>
              <a:p>
                <a:pPr marL="342900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Epochs: 2500</a:t>
                </a: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sz="1820">
                  <a:solidFill>
                    <a:schemeClr val="bg2"/>
                  </a:solidFill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1820" b="1">
                    <a:solidFill>
                      <a:schemeClr val="bg2"/>
                    </a:solidFill>
                  </a:rPr>
                  <a:t>Results:</a:t>
                </a:r>
              </a:p>
              <a:p>
                <a:pPr marL="342900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PINN accurately reconstructs 𝑀(𝑡) and 𝑃(𝑡) across full time domain</a:t>
                </a:r>
              </a:p>
              <a:p>
                <a:pPr marL="342900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Physics residuals improve extrapolation to unseen time intervals</a:t>
                </a:r>
              </a:p>
              <a:p>
                <a:pPr marL="342900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Loss curves show convergence with balanced data/physics weighting</a:t>
                </a: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sz="1820">
                  <a:solidFill>
                    <a:schemeClr val="bg2"/>
                  </a:solidFill>
                </a:endParaRP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r>
                  <a:rPr lang="en-US" sz="1820" b="1">
                    <a:solidFill>
                      <a:schemeClr val="bg2"/>
                    </a:solidFill>
                  </a:rPr>
                  <a:t>Comparison to paper:</a:t>
                </a:r>
              </a:p>
              <a:p>
                <a:pPr marL="342900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Similar reconstruction quality, but GELU activation improved training stability</a:t>
                </a:r>
              </a:p>
            </p:txBody>
          </p:sp>
        </mc:Choice>
        <mc:Fallback xmlns="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7814A2B1-1655-8456-2CB3-32729AD2B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230505" y="922718"/>
                <a:ext cx="5417820" cy="5434373"/>
              </a:xfrm>
              <a:prstGeom prst="rect">
                <a:avLst/>
              </a:prstGeom>
              <a:blipFill>
                <a:blip r:embed="rId3"/>
                <a:stretch>
                  <a:fillRect l="-1012" b="-134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D049B4D6-2E72-9395-9576-63B35655E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175" y="2230901"/>
            <a:ext cx="3636884" cy="24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84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tx2">
                <a:lumMod val="40000"/>
                <a:lumOff val="60000"/>
              </a:schemeClr>
            </a:gs>
            <a:gs pos="94000">
              <a:schemeClr val="tx1">
                <a:lumMod val="95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ECA3C1-7077-C8E5-ABA6-E668D5E0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3BEB0F-6D5E-E8E7-9AD8-B736D7C6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8077200" cy="739815"/>
          </a:xfrm>
        </p:spPr>
        <p:txBody>
          <a:bodyPr/>
          <a:lstStyle/>
          <a:p>
            <a:pPr algn="ctr"/>
            <a:r>
              <a:rPr lang="en-US" cap="none">
                <a:solidFill>
                  <a:schemeClr val="bg2"/>
                </a:solidFill>
              </a:rPr>
              <a:t>Inverse Problems - Learning </a:t>
            </a:r>
            <a:r>
              <a:rPr lang="en-US" cap="none" err="1">
                <a:solidFill>
                  <a:schemeClr val="bg2"/>
                </a:solidFill>
              </a:rPr>
              <a:t>traj</a:t>
            </a:r>
            <a:r>
              <a:rPr lang="en-US" cap="none">
                <a:solidFill>
                  <a:schemeClr val="bg2"/>
                </a:solidFill>
              </a:rPr>
              <a:t>/parameters</a:t>
            </a:r>
            <a:endParaRPr lang="en-US" cap="none" noProof="0">
              <a:solidFill>
                <a:schemeClr val="bg2"/>
              </a:solidFill>
            </a:endParaRPr>
          </a:p>
        </p:txBody>
      </p:sp>
      <p:pic>
        <p:nvPicPr>
          <p:cNvPr id="5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4A44A23F-A9B6-2027-F2B2-1B0FDC030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EF57F16C-A2F0-EECD-0EBD-2A0E9A527EE4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99060" y="1130526"/>
                <a:ext cx="5053028" cy="4946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sz="1820" b="0" i="0" u="none" strike="noStrike" cap="none" normalizeH="0" noProof="0">
                  <a:ln>
                    <a:noFill/>
                  </a:ln>
                  <a:solidFill>
                    <a:schemeClr val="bg2"/>
                  </a:solidFill>
                  <a:effectLst/>
                </a:endParaRPr>
              </a:p>
              <a:p>
                <a:pPr marL="457200" indent="-4572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</a:pPr>
                <a:r>
                  <a:rPr lang="en-US" sz="1820" b="1">
                    <a:solidFill>
                      <a:schemeClr val="bg2"/>
                    </a:solidFill>
                  </a:rPr>
                  <a:t>All parameters learnable:</a:t>
                </a:r>
              </a:p>
              <a:p>
                <a:pPr marL="914400" lvl="1" indent="-4572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Trainable: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schemeClr val="bg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i="1" baseline="-250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>
                    <a:solidFill>
                      <a:schemeClr val="bg2"/>
                    </a:solidFill>
                  </a:rPr>
                  <a:t>, </a:t>
                </a:r>
                <a:r>
                  <a:rPr lang="en-US" sz="2000" i="1">
                    <a:solidFill>
                      <a:schemeClr val="bg2"/>
                    </a:solidFill>
                  </a:rPr>
                  <a:t>PN</a:t>
                </a:r>
                <a:endParaRPr lang="en-US" sz="1820">
                  <a:solidFill>
                    <a:schemeClr val="bg2"/>
                  </a:solidFill>
                </a:endParaRPr>
              </a:p>
              <a:p>
                <a:pPr marL="914400" lvl="1" indent="-4572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Network learns trajectories and parameters from noisy sparse data</a:t>
                </a:r>
              </a:p>
              <a:p>
                <a:pPr marL="914400" lvl="1" indent="-4572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Loss weights: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𝜆</m:t>
                    </m:r>
                    <m:r>
                      <a:rPr lang="en-US" sz="2000" i="1" baseline="-250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𝑑𝑎𝑡𝑎</m:t>
                    </m:r>
                  </m:oMath>
                </a14:m>
                <a:r>
                  <a:rPr lang="en-US" sz="1820">
                    <a:solidFill>
                      <a:schemeClr val="bg2"/>
                    </a:solidFill>
                  </a:rPr>
                  <a:t>=0.7,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𝜆</m:t>
                    </m:r>
                    <m:r>
                      <a:rPr lang="it-IT" i="1" baseline="-250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𝑝h𝑦𝑠</m:t>
                    </m:r>
                    <m:r>
                      <a:rPr lang="it-IT" i="1" baseline="-2500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US" sz="1820">
                    <a:solidFill>
                      <a:schemeClr val="bg2"/>
                    </a:solidFill>
                  </a:rPr>
                  <a:t>=0.3,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𝜆</m:t>
                    </m:r>
                    <m:r>
                      <a:rPr lang="it-IT" sz="2000" b="0" i="1" baseline="-250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𝐼𝐶</m:t>
                    </m:r>
                  </m:oMath>
                </a14:m>
                <a:r>
                  <a:rPr lang="en-US" sz="1820">
                    <a:solidFill>
                      <a:schemeClr val="bg2"/>
                    </a:solidFill>
                  </a:rPr>
                  <a:t>=1</a:t>
                </a:r>
              </a:p>
              <a:p>
                <a:pPr marL="914400" lvl="1" indent="-4572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Epochs: 10000, early stopping: 600</a:t>
                </a:r>
              </a:p>
              <a:p>
                <a:pPr marL="914400" lvl="1" indent="-4572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Issue: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20">
                    <a:solidFill>
                      <a:schemeClr val="bg2"/>
                    </a:solidFill>
                  </a:rPr>
                  <a:t>and </a:t>
                </a:r>
                <a:r>
                  <a:rPr lang="en-US" sz="1820" i="1">
                    <a:solidFill>
                      <a:schemeClr val="bg2"/>
                    </a:solidFill>
                  </a:rPr>
                  <a:t>PN </a:t>
                </a:r>
                <a:r>
                  <a:rPr lang="en-US" sz="1820">
                    <a:solidFill>
                      <a:schemeClr val="bg2"/>
                    </a:solidFill>
                  </a:rPr>
                  <a:t>are not independently identifiable</a:t>
                </a:r>
              </a:p>
              <a:p>
                <a:pPr marL="457200" indent="-4572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</a:pPr>
                <a:endParaRPr lang="en-US" sz="1820">
                  <a:solidFill>
                    <a:schemeClr val="bg2"/>
                  </a:solidFill>
                </a:endParaRPr>
              </a:p>
              <a:p>
                <a:pPr marL="457200" indent="-4572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</a:pPr>
                <a:r>
                  <a:rPr lang="en-US" sz="1820" b="1">
                    <a:solidFill>
                      <a:schemeClr val="bg2"/>
                    </a:solidFill>
                  </a:rPr>
                  <a:t>PN fixed: </a:t>
                </a:r>
              </a:p>
              <a:p>
                <a:pPr marL="800100" lvl="1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PINN accurately reconstructs 𝑀(𝑡) and 𝑃(𝑡) across full time domain</a:t>
                </a:r>
              </a:p>
              <a:p>
                <a:pPr marL="800100" lvl="1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It removes identifiability issue </a:t>
                </a:r>
              </a:p>
              <a:p>
                <a:pPr marL="800100" lvl="1" indent="-3429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</a:pPr>
                <a:r>
                  <a:rPr lang="en-US" sz="1820">
                    <a:solidFill>
                      <a:schemeClr val="bg2"/>
                    </a:solidFill>
                  </a:rPr>
                  <a:t>Training faster and more robust </a:t>
                </a:r>
              </a:p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sz="182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EF57F16C-A2F0-EECD-0EBD-2A0E9A527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99060" y="1130526"/>
                <a:ext cx="5053028" cy="4946162"/>
              </a:xfrm>
              <a:prstGeom prst="rect">
                <a:avLst/>
              </a:prstGeom>
              <a:blipFill>
                <a:blip r:embed="rId3"/>
                <a:stretch>
                  <a:fillRect l="-965" r="-10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6B48C48-F2B4-AD9B-1352-05A1992E6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088" y="3940253"/>
            <a:ext cx="3794760" cy="239765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387889F-875C-9773-B0C9-F61B4DED4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088" y="1277298"/>
            <a:ext cx="3794760" cy="23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88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C8F1FB"/>
            </a:gs>
            <a:gs pos="94000">
              <a:srgbClr val="F2F2F2"/>
            </a:gs>
          </a:gsLst>
          <a:lin ang="6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83" y="5797668"/>
            <a:ext cx="1058398" cy="1058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4B5950A-04E3-0512-89A4-7C57355764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45" r="-165" b="-8"/>
          <a:stretch>
            <a:fillRect/>
          </a:stretch>
        </p:blipFill>
        <p:spPr>
          <a:xfrm>
            <a:off x="-10438" y="0"/>
            <a:ext cx="9159051" cy="684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637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041BF-2281-7969-0062-1E36CF87C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8709E80-16DD-DA76-A42D-69F97C01FB9B}"/>
              </a:ext>
            </a:extLst>
          </p:cNvPr>
          <p:cNvSpPr txBox="1"/>
          <p:nvPr/>
        </p:nvSpPr>
        <p:spPr>
          <a:xfrm>
            <a:off x="249111" y="383404"/>
            <a:ext cx="45736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Segoe UI"/>
              </a:rPr>
              <a:t>Finite Difference Method</a:t>
            </a:r>
            <a:endParaRPr lang="en-US" sz="2800" noProof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C86D30C-F2D0-13B3-49C0-D3295512A3F4}"/>
              </a:ext>
            </a:extLst>
          </p:cNvPr>
          <p:cNvSpPr txBox="1"/>
          <p:nvPr/>
        </p:nvSpPr>
        <p:spPr>
          <a:xfrm>
            <a:off x="1344706" y="3141722"/>
            <a:ext cx="2200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16A5404-0F82-93F3-CCA7-B197DD63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215" y="6686"/>
            <a:ext cx="4313158" cy="3667726"/>
          </a:xfrm>
          <a:prstGeom prst="rect">
            <a:avLst/>
          </a:prstGeom>
        </p:spPr>
      </p:pic>
      <p:pic>
        <p:nvPicPr>
          <p:cNvPr id="14" name="Immagine 13" descr="Immagine che contiene Carattere, testo, schermata, calligrafia&#10;&#10;Il contenuto generato dall&amp;#39;IA potrebbe non essere corretto.">
            <a:extLst>
              <a:ext uri="{FF2B5EF4-FFF2-40B4-BE49-F238E27FC236}">
                <a16:creationId xmlns:a16="http://schemas.microsoft.com/office/drawing/2014/main" id="{2C5C6E7D-E577-16A3-E12A-70D4CDAE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0" y="1077314"/>
            <a:ext cx="4543425" cy="1971675"/>
          </a:xfrm>
          <a:prstGeom prst="rect">
            <a:avLst/>
          </a:prstGeom>
        </p:spPr>
      </p:pic>
      <p:pic>
        <p:nvPicPr>
          <p:cNvPr id="17" name="Immagine 16" descr="Immagine che contiene Carattere, schermata, tipografia, testo&#10;&#10;Il contenuto generato dall&amp;#39;IA potrebbe non essere corretto.">
            <a:extLst>
              <a:ext uri="{FF2B5EF4-FFF2-40B4-BE49-F238E27FC236}">
                <a16:creationId xmlns:a16="http://schemas.microsoft.com/office/drawing/2014/main" id="{CC39A715-7744-9822-1844-8BE7642C9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2" y="3881887"/>
            <a:ext cx="5972175" cy="762000"/>
          </a:xfrm>
          <a:prstGeom prst="rect">
            <a:avLst/>
          </a:prstGeom>
        </p:spPr>
      </p:pic>
      <p:pic>
        <p:nvPicPr>
          <p:cNvPr id="18" name="Immagine 17" descr="Immagine che contiene testo, Carattere, schermat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3CCB2E4D-88F9-4E4B-F7C6-93803AE19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72" y="4816415"/>
            <a:ext cx="6029325" cy="762000"/>
          </a:xfrm>
          <a:prstGeom prst="rect">
            <a:avLst/>
          </a:prstGeom>
        </p:spPr>
      </p:pic>
      <p:pic>
        <p:nvPicPr>
          <p:cNvPr id="19" name="Immagine 18" descr="Immagine che contiene schermata, testo, line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E9B0A290-EA3A-1DC0-DCBC-38769D5A6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63" y="5917677"/>
            <a:ext cx="6719059" cy="595265"/>
          </a:xfrm>
          <a:prstGeom prst="rect">
            <a:avLst/>
          </a:prstGeom>
        </p:spPr>
      </p:pic>
      <p:pic>
        <p:nvPicPr>
          <p:cNvPr id="3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3102CF8B-A7C9-2867-3952-AEBA26ECC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49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rgbClr val="0A314A"/>
            </a:gs>
            <a:gs pos="87000">
              <a:srgbClr val="06588E"/>
            </a:gs>
          </a:gsLst>
          <a:lin ang="6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asellaDiTesto 3"/>
          <p:cNvSpPr txBox="1"/>
          <p:nvPr/>
        </p:nvSpPr>
        <p:spPr>
          <a:xfrm>
            <a:off x="554523" y="312389"/>
            <a:ext cx="588801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t>Issues</a:t>
            </a:r>
          </a:p>
        </p:txBody>
      </p:sp>
      <p:sp>
        <p:nvSpPr>
          <p:cNvPr id="219" name="CasellaDiTesto 5"/>
          <p:cNvSpPr txBox="1"/>
          <p:nvPr/>
        </p:nvSpPr>
        <p:spPr>
          <a:xfrm>
            <a:off x="389824" y="1034534"/>
            <a:ext cx="7527103" cy="4524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High quality mesh generation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Feasibility</a:t>
            </a:r>
          </a:p>
          <a:p>
            <a:pPr marL="742950" lvl="1" indent="-285750">
              <a:buSzPct val="100000"/>
              <a:buFont typeface="Courier New"/>
              <a:buChar char="o"/>
              <a:defRPr>
                <a:solidFill>
                  <a:srgbClr val="FFFFFF"/>
                </a:solidFill>
              </a:defRPr>
            </a:pPr>
            <a:r>
              <a:t>High dimensional problems</a:t>
            </a:r>
            <a:br>
              <a:rPr/>
            </a:br>
            <a:r>
              <a:t>(computational complexity scales exponentially with dimension)  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/>
          </a:p>
          <a:p>
            <a:pPr>
              <a:defRPr>
                <a:solidFill>
                  <a:srgbClr val="FFFFFF"/>
                </a:solidFill>
              </a:defRPr>
            </a:pPr>
            <a:endParaRPr/>
          </a:p>
          <a:p>
            <a:pPr>
              <a:defRPr>
                <a:solidFill>
                  <a:srgbClr val="FFFFFF"/>
                </a:solidFill>
              </a:defRPr>
            </a:pPr>
            <a:endParaRPr/>
          </a:p>
          <a:p>
            <a:pPr>
              <a:defRPr>
                <a:solidFill>
                  <a:srgbClr val="FFFFFF"/>
                </a:solidFill>
              </a:defRPr>
            </a:pPr>
            <a:endParaRPr/>
          </a:p>
          <a:p>
            <a:pPr>
              <a:defRPr>
                <a:solidFill>
                  <a:srgbClr val="FFFFFF"/>
                </a:solidFill>
              </a:defRPr>
            </a:pPr>
            <a:endParaRPr/>
          </a:p>
          <a:p>
            <a:pPr>
              <a:defRPr>
                <a:solidFill>
                  <a:srgbClr val="FFFFFF"/>
                </a:solidFill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r>
              <a:t>Multiple calls to a PDE solver </a:t>
            </a:r>
          </a:p>
          <a:p>
            <a:pPr marL="742950" lvl="1" indent="-285750">
              <a:buSzPct val="100000"/>
              <a:buFont typeface="Courier New"/>
              <a:buChar char="o"/>
              <a:defRPr>
                <a:solidFill>
                  <a:srgbClr val="FFFFFF"/>
                </a:solidFill>
              </a:defRPr>
            </a:pPr>
            <a:r>
              <a:t>Optimal design</a:t>
            </a:r>
          </a:p>
          <a:p>
            <a:pPr marL="742950" lvl="1" indent="-285750">
              <a:buSzPct val="100000"/>
              <a:buFont typeface="Courier New"/>
              <a:buChar char="o"/>
              <a:defRPr>
                <a:solidFill>
                  <a:srgbClr val="FFFFFF"/>
                </a:solidFill>
              </a:defRPr>
            </a:pPr>
            <a:r>
              <a:t>Inverse problem</a:t>
            </a:r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0" name="Immagine 4" descr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183" y="120283"/>
            <a:ext cx="1541402" cy="155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magine 6" descr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28" y="2632508"/>
            <a:ext cx="1752601" cy="56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magine 8" descr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513" y="2986087"/>
            <a:ext cx="1371601" cy="885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883" y="5797668"/>
            <a:ext cx="1058398" cy="1058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magine" descr="Immagin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508" y="3908369"/>
            <a:ext cx="1623020" cy="1642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5000">
              <a:schemeClr val="bg2">
                <a:lumMod val="50000"/>
              </a:schemeClr>
            </a:gs>
            <a:gs pos="87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99D02D-83E1-B8C8-33B6-268EDA167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FD9671-4F0B-03F2-7197-E885346BCF15}"/>
              </a:ext>
            </a:extLst>
          </p:cNvPr>
          <p:cNvSpPr txBox="1"/>
          <p:nvPr/>
        </p:nvSpPr>
        <p:spPr>
          <a:xfrm>
            <a:off x="832558" y="370957"/>
            <a:ext cx="74769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noProof="0"/>
              <a:t>Can we solve differential equations with a deep learning approach?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BDC1424-DF16-C7FD-C5E1-65A3198175A5}"/>
              </a:ext>
            </a:extLst>
          </p:cNvPr>
          <p:cNvSpPr txBox="1"/>
          <p:nvPr/>
        </p:nvSpPr>
        <p:spPr>
          <a:xfrm>
            <a:off x="363300" y="3013081"/>
            <a:ext cx="387322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 noProof="0"/>
          </a:p>
          <a:p>
            <a:pPr marL="285750" indent="-285750">
              <a:buFont typeface="Arial"/>
              <a:buChar char="•"/>
            </a:pPr>
            <a:r>
              <a:rPr lang="en-US" sz="1200" noProof="0"/>
              <a:t>Machine Learning Perceptron.</a:t>
            </a:r>
          </a:p>
          <a:p>
            <a:pPr marL="285750" indent="-285750">
              <a:buFont typeface="Arial"/>
              <a:buChar char="•"/>
            </a:pPr>
            <a:endParaRPr lang="en-US" sz="1200" noProof="0">
              <a:latin typeface="Century Gothic" panose="020B0502020202020204"/>
              <a:ea typeface="Cambria Math"/>
            </a:endParaRPr>
          </a:p>
          <a:p>
            <a:pPr marL="285750" indent="-285750">
              <a:buFont typeface="Arial"/>
              <a:buChar char="•"/>
            </a:pPr>
            <a:r>
              <a:rPr lang="en-US" sz="1200" noProof="0">
                <a:latin typeface="Cambria Math"/>
                <a:ea typeface="Cambria Math"/>
              </a:rPr>
              <a:t>3</a:t>
            </a:r>
            <a:r>
              <a:rPr lang="en-US" sz="1200" noProof="0"/>
              <a:t> </a:t>
            </a:r>
            <a:r>
              <a:rPr lang="en-US" sz="1200" noProof="0" err="1"/>
              <a:t>Hiddden</a:t>
            </a:r>
            <a:r>
              <a:rPr lang="en-US" sz="1200" noProof="0"/>
              <a:t> Layers with </a:t>
            </a:r>
            <a:r>
              <a:rPr lang="en-US" sz="1200" noProof="0">
                <a:latin typeface="Cambria Math"/>
                <a:ea typeface="Cambria Math"/>
              </a:rPr>
              <a:t>32</a:t>
            </a:r>
            <a:r>
              <a:rPr lang="en-US" sz="1200" noProof="0"/>
              <a:t> Neurons Each.</a:t>
            </a:r>
          </a:p>
          <a:p>
            <a:pPr marL="285750" indent="-285750">
              <a:buFont typeface="Arial"/>
              <a:buChar char="•"/>
            </a:pPr>
            <a:endParaRPr lang="en-US" sz="1200" noProof="0"/>
          </a:p>
          <a:p>
            <a:pPr marL="285750" indent="-285750">
              <a:buFont typeface="Arial"/>
              <a:buChar char="•"/>
            </a:pPr>
            <a:r>
              <a:rPr lang="en-US" sz="1200" noProof="0"/>
              <a:t>Input/Output dimensions: </a:t>
            </a:r>
            <a:r>
              <a:rPr lang="en-US" sz="1200" noProof="0">
                <a:latin typeface="Cambria Math"/>
                <a:ea typeface="Cambria Math"/>
              </a:rPr>
              <a:t>1D</a:t>
            </a:r>
          </a:p>
          <a:p>
            <a:pPr marL="285750" indent="-285750">
              <a:buFont typeface="Arial"/>
              <a:buChar char="•"/>
            </a:pPr>
            <a:endParaRPr lang="en-US" sz="1200" noProof="0">
              <a:latin typeface="Cambria Math"/>
              <a:ea typeface="Cambria Math"/>
            </a:endParaRPr>
          </a:p>
          <a:p>
            <a:pPr marL="285750" indent="-285750">
              <a:buFont typeface="Arial"/>
              <a:buChar char="•"/>
            </a:pPr>
            <a:r>
              <a:rPr lang="en-US" sz="1200" noProof="0">
                <a:latin typeface="Cambria Math"/>
                <a:ea typeface="Cambria Math"/>
              </a:rPr>
              <a:t>80 </a:t>
            </a:r>
            <a:r>
              <a:rPr lang="en-US" sz="1200" noProof="0"/>
              <a:t>Noisy data till</a:t>
            </a:r>
            <a:r>
              <a:rPr lang="en-US" sz="1200" noProof="0">
                <a:latin typeface="Cambria Math"/>
                <a:ea typeface="Cambria Math"/>
              </a:rPr>
              <a:t> t = 0.5s</a:t>
            </a:r>
            <a:r>
              <a:rPr lang="en-US" sz="1200" noProof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1200" noProof="0"/>
          </a:p>
          <a:p>
            <a:pPr marL="285750" indent="-285750">
              <a:buFont typeface="Arial"/>
              <a:buChar char="•"/>
            </a:pPr>
            <a:r>
              <a:rPr lang="en-US" sz="1200" i="1" noProof="0"/>
              <a:t>Tanh</a:t>
            </a:r>
            <a:r>
              <a:rPr lang="en-US" sz="1200" noProof="0"/>
              <a:t> as activation function.</a:t>
            </a:r>
          </a:p>
          <a:p>
            <a:pPr marL="285750" indent="-285750">
              <a:buFont typeface="Arial"/>
              <a:buChar char="•"/>
            </a:pPr>
            <a:endParaRPr lang="en-US" sz="1200" noProof="0"/>
          </a:p>
          <a:p>
            <a:pPr marL="285750" indent="-285750">
              <a:buFont typeface="Arial"/>
              <a:buChar char="•"/>
            </a:pPr>
            <a:r>
              <a:rPr lang="en-US" sz="1200" noProof="0"/>
              <a:t>Learning rate </a:t>
            </a:r>
            <a:r>
              <a:rPr lang="en-US" sz="1200" noProof="0">
                <a:latin typeface="Cambria Math"/>
                <a:ea typeface="Cambria Math"/>
              </a:rPr>
              <a:t>0.001</a:t>
            </a:r>
            <a:r>
              <a:rPr lang="en-US" sz="1200" noProof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1200" noProof="0">
              <a:latin typeface="Century Gothic" panose="020B0502020202020204"/>
              <a:ea typeface="Cambria Math"/>
            </a:endParaRPr>
          </a:p>
          <a:p>
            <a:pPr marL="285750" indent="-285750">
              <a:buFont typeface="Arial"/>
              <a:buChar char="•"/>
            </a:pPr>
            <a:r>
              <a:rPr lang="en-US" sz="1200" noProof="0">
                <a:latin typeface="Cambria Math"/>
                <a:ea typeface="Cambria Math"/>
              </a:rPr>
              <a:t>15000</a:t>
            </a:r>
            <a:r>
              <a:rPr lang="en-US" sz="1200" noProof="0"/>
              <a:t> Epochs.</a:t>
            </a:r>
          </a:p>
          <a:p>
            <a:pPr marL="285750" indent="-285750">
              <a:buFont typeface="Arial"/>
              <a:buChar char="•"/>
            </a:pPr>
            <a:endParaRPr lang="en-US" sz="1200" noProof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B75494B-2127-EA5E-D231-983F1311FB36}"/>
              </a:ext>
            </a:extLst>
          </p:cNvPr>
          <p:cNvSpPr txBox="1"/>
          <p:nvPr/>
        </p:nvSpPr>
        <p:spPr>
          <a:xfrm>
            <a:off x="362939" y="1709858"/>
            <a:ext cx="3533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 noProof="0"/>
              <a:t>Damped Harmonic Oscillator:</a:t>
            </a:r>
          </a:p>
        </p:txBody>
      </p:sp>
      <p:pic>
        <p:nvPicPr>
          <p:cNvPr id="12" name="Immagine 11" descr="Immagine che contiene Carattere, linea, tipografia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B719D4C3-20AA-B372-964C-2F323A36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11" y="2232923"/>
            <a:ext cx="3425672" cy="601912"/>
          </a:xfrm>
          <a:prstGeom prst="rect">
            <a:avLst/>
          </a:prstGeom>
        </p:spPr>
      </p:pic>
      <p:pic>
        <p:nvPicPr>
          <p:cNvPr id="3" name="Immagine 2" descr="Immagine che contiene testo, Diagramma, linea, diagramma&#10;&#10;Il contenuto generato dall&amp;#39;IA potrebbe non essere corretto.">
            <a:extLst>
              <a:ext uri="{FF2B5EF4-FFF2-40B4-BE49-F238E27FC236}">
                <a16:creationId xmlns:a16="http://schemas.microsoft.com/office/drawing/2014/main" id="{2C5358E2-37AD-69BB-83E9-3432C612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66" y="3922047"/>
            <a:ext cx="4006055" cy="2266831"/>
          </a:xfrm>
          <a:prstGeom prst="rect">
            <a:avLst/>
          </a:prstGeom>
        </p:spPr>
      </p:pic>
      <p:pic>
        <p:nvPicPr>
          <p:cNvPr id="2" name="Picture 2" descr="Immagine che contiene testo, Carattere, cerchio, logo&#10;&#10;Il contenuto generato dall&amp;#39;IA potrebbe non essere corretto.">
            <a:extLst>
              <a:ext uri="{FF2B5EF4-FFF2-40B4-BE49-F238E27FC236}">
                <a16:creationId xmlns:a16="http://schemas.microsoft.com/office/drawing/2014/main" id="{CA3DFB8C-8893-1A16-6B79-C29249AFC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83" y="5797669"/>
            <a:ext cx="1058397" cy="105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lemento grafico 16">
            <a:extLst>
              <a:ext uri="{FF2B5EF4-FFF2-40B4-BE49-F238E27FC236}">
                <a16:creationId xmlns:a16="http://schemas.microsoft.com/office/drawing/2014/main" id="{98DF307C-2D06-056E-FB9C-F7897B3ED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0196" y="1714041"/>
            <a:ext cx="4385870" cy="20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99226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ezion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Sezione">
  <a:themeElements>
    <a:clrScheme name="Sezi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000FF"/>
      </a:hlink>
      <a:folHlink>
        <a:srgbClr val="FF00FF"/>
      </a:folHlink>
    </a:clrScheme>
    <a:fontScheme name="Sezion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rnd">
          <a:solidFill>
            <a:srgbClr val="05436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rnd">
          <a:solidFill>
            <a:srgbClr val="05436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68E05B9D9A62B489EF0BD8E2F09A24C" ma:contentTypeVersion="8" ma:contentTypeDescription="Creare un nuovo documento." ma:contentTypeScope="" ma:versionID="7a8c126a4a959c75c17245786e31927f">
  <xsd:schema xmlns:xsd="http://www.w3.org/2001/XMLSchema" xmlns:xs="http://www.w3.org/2001/XMLSchema" xmlns:p="http://schemas.microsoft.com/office/2006/metadata/properties" xmlns:ns3="edd02169-d8ed-4bcb-8b5d-3f24181eebea" xmlns:ns4="fff131d0-4e37-4b00-8a76-2afe654f3879" targetNamespace="http://schemas.microsoft.com/office/2006/metadata/properties" ma:root="true" ma:fieldsID="e66322a9f53ea9e0bccb81c685b48077" ns3:_="" ns4:_="">
    <xsd:import namespace="edd02169-d8ed-4bcb-8b5d-3f24181eebea"/>
    <xsd:import namespace="fff131d0-4e37-4b00-8a76-2afe654f38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d02169-d8ed-4bcb-8b5d-3f24181eeb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f131d0-4e37-4b00-8a76-2afe654f387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dd02169-d8ed-4bcb-8b5d-3f24181eebea" xsi:nil="true"/>
  </documentManagement>
</p:properties>
</file>

<file path=customXml/itemProps1.xml><?xml version="1.0" encoding="utf-8"?>
<ds:datastoreItem xmlns:ds="http://schemas.openxmlformats.org/officeDocument/2006/customXml" ds:itemID="{24861906-4FE8-4453-AE27-C0C23B235779}">
  <ds:schemaRefs>
    <ds:schemaRef ds:uri="edd02169-d8ed-4bcb-8b5d-3f24181eebea"/>
    <ds:schemaRef ds:uri="fff131d0-4e37-4b00-8a76-2afe654f38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69E5647-0BEA-4BA3-A9CB-ED49C5013F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3BD8C4-A86D-4B33-BFC1-0A432D5B0E55}">
  <ds:schemaRefs>
    <ds:schemaRef ds:uri="http://purl.org/dc/elements/1.1/"/>
    <ds:schemaRef ds:uri="fff131d0-4e37-4b00-8a76-2afe654f3879"/>
    <ds:schemaRef ds:uri="edd02169-d8ed-4bcb-8b5d-3f24181eebea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4017</Words>
  <Application>Microsoft Office PowerPoint</Application>
  <PresentationFormat>Presentazione su schermo (4:3)</PresentationFormat>
  <Paragraphs>753</Paragraphs>
  <Slides>62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62</vt:i4>
      </vt:variant>
    </vt:vector>
  </HeadingPairs>
  <TitlesOfParts>
    <vt:vector size="77" baseType="lpstr">
      <vt:lpstr>Arial</vt:lpstr>
      <vt:lpstr>Calibri</vt:lpstr>
      <vt:lpstr>Cambria Math</vt:lpstr>
      <vt:lpstr>Century Gothic</vt:lpstr>
      <vt:lpstr>Consolas</vt:lpstr>
      <vt:lpstr>Courier New</vt:lpstr>
      <vt:lpstr>Helvetica</vt:lpstr>
      <vt:lpstr>Menlo</vt:lpstr>
      <vt:lpstr>Open Sans</vt:lpstr>
      <vt:lpstr>Roboto</vt:lpstr>
      <vt:lpstr>Segoe UI</vt:lpstr>
      <vt:lpstr>Times</vt:lpstr>
      <vt:lpstr>Wingdings 3</vt:lpstr>
      <vt:lpstr>Sezione</vt:lpstr>
      <vt:lpstr>Sezione</vt:lpstr>
      <vt:lpstr>Physics-Informed Neural Networks (PINNs)   a deep learning approach to differential problems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MICHELA</vt:lpstr>
      <vt:lpstr>SIR model</vt:lpstr>
      <vt:lpstr>Sir model </vt:lpstr>
      <vt:lpstr>SIR model - losses</vt:lpstr>
      <vt:lpstr>SIR models -- A COMPARISON</vt:lpstr>
      <vt:lpstr>Presentazione standard di PowerPoint</vt:lpstr>
      <vt:lpstr>Presentazione standard di PowerPoint</vt:lpstr>
      <vt:lpstr>GENE EXPRESSION MODEL </vt:lpstr>
      <vt:lpstr>RITA </vt:lpstr>
      <vt:lpstr>Synthetic Data and PINN Setup </vt:lpstr>
      <vt:lpstr>Training</vt:lpstr>
      <vt:lpstr>Forward Problem - Learning trajectories</vt:lpstr>
      <vt:lpstr>Inverse Problems - Learning traj/parameters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Physics-Informed Neural Networks (PINNs)   a deep learning approach to differential problems</dc:title>
  <dc:subject/>
  <dc:creator>Rita Ortese</dc:creator>
  <cp:keywords/>
  <dc:description>generated using python-pptx</dc:description>
  <cp:lastModifiedBy>ORTESE RITA [SM3800064]</cp:lastModifiedBy>
  <cp:revision>62</cp:revision>
  <dcterms:created xsi:type="dcterms:W3CDTF">2013-01-27T09:14:16Z</dcterms:created>
  <dcterms:modified xsi:type="dcterms:W3CDTF">2025-12-24T18:25:41Z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0x010100668E05B9D9A62B489EF0BD8E2F09A24C</vt:lpwstr>
  </property>
</Properties>
</file>